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23" r:id="rId2"/>
    <p:sldId id="354" r:id="rId3"/>
    <p:sldId id="358" r:id="rId4"/>
    <p:sldId id="359" r:id="rId5"/>
    <p:sldId id="413" r:id="rId6"/>
    <p:sldId id="357" r:id="rId7"/>
    <p:sldId id="415" r:id="rId8"/>
    <p:sldId id="360" r:id="rId9"/>
    <p:sldId id="369" r:id="rId10"/>
    <p:sldId id="370" r:id="rId11"/>
    <p:sldId id="371" r:id="rId12"/>
    <p:sldId id="395" r:id="rId13"/>
    <p:sldId id="372" r:id="rId14"/>
    <p:sldId id="361" r:id="rId15"/>
    <p:sldId id="414" r:id="rId16"/>
    <p:sldId id="401" r:id="rId17"/>
    <p:sldId id="374" r:id="rId18"/>
    <p:sldId id="397" r:id="rId19"/>
    <p:sldId id="392" r:id="rId20"/>
    <p:sldId id="403" r:id="rId21"/>
    <p:sldId id="399" r:id="rId22"/>
    <p:sldId id="400" r:id="rId23"/>
    <p:sldId id="398" r:id="rId24"/>
    <p:sldId id="405" r:id="rId25"/>
    <p:sldId id="406" r:id="rId26"/>
    <p:sldId id="394" r:id="rId27"/>
    <p:sldId id="378" r:id="rId28"/>
    <p:sldId id="417" r:id="rId29"/>
    <p:sldId id="404" r:id="rId30"/>
    <p:sldId id="407" r:id="rId31"/>
    <p:sldId id="408" r:id="rId32"/>
    <p:sldId id="362" r:id="rId33"/>
    <p:sldId id="402" r:id="rId34"/>
    <p:sldId id="375" r:id="rId35"/>
    <p:sldId id="409" r:id="rId36"/>
    <p:sldId id="410" r:id="rId37"/>
    <p:sldId id="411" r:id="rId38"/>
    <p:sldId id="412" r:id="rId39"/>
    <p:sldId id="368" r:id="rId40"/>
    <p:sldId id="416" r:id="rId41"/>
    <p:sldId id="35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89AF9-57EB-4849-9B62-9980274F5EAE}"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787A59A4-DB95-489B-8DBA-E59FF8EF7296}">
      <dgm:prSet phldrT="[Text]" custT="1"/>
      <dgm:spPr/>
      <dgm:t>
        <a:bodyPr/>
        <a:lstStyle/>
        <a:p>
          <a:r>
            <a:rPr lang="en-US" sz="2800" b="1" dirty="0"/>
            <a:t>Why?</a:t>
          </a:r>
        </a:p>
      </dgm:t>
    </dgm:pt>
    <dgm:pt modelId="{04315564-0B9C-4BA9-88DD-631E4B9B02BA}" type="parTrans" cxnId="{541D6831-3E37-4050-A69E-1AA11B84C209}">
      <dgm:prSet/>
      <dgm:spPr/>
      <dgm:t>
        <a:bodyPr/>
        <a:lstStyle/>
        <a:p>
          <a:endParaRPr lang="en-US"/>
        </a:p>
      </dgm:t>
    </dgm:pt>
    <dgm:pt modelId="{3D699C2A-83CE-4914-9E39-DCEF2863C99A}" type="sibTrans" cxnId="{541D6831-3E37-4050-A69E-1AA11B84C209}">
      <dgm:prSet/>
      <dgm:spPr/>
      <dgm:t>
        <a:bodyPr/>
        <a:lstStyle/>
        <a:p>
          <a:endParaRPr lang="en-US"/>
        </a:p>
      </dgm:t>
    </dgm:pt>
    <dgm:pt modelId="{49056B15-733E-4EAB-B565-99AA81A3F193}">
      <dgm:prSet phldrT="[Text]" custT="1"/>
      <dgm:spPr/>
      <dgm:t>
        <a:bodyPr/>
        <a:lstStyle/>
        <a:p>
          <a:r>
            <a:rPr lang="en-US" sz="2800" b="1" dirty="0"/>
            <a:t>Why write this book?</a:t>
          </a:r>
        </a:p>
      </dgm:t>
    </dgm:pt>
    <dgm:pt modelId="{A9C1808E-3871-4032-BE2B-FBC81C6D1542}" type="parTrans" cxnId="{500292C6-4DFD-40E4-A3F2-46ED6A6C7AED}">
      <dgm:prSet/>
      <dgm:spPr/>
      <dgm:t>
        <a:bodyPr/>
        <a:lstStyle/>
        <a:p>
          <a:endParaRPr lang="en-US"/>
        </a:p>
      </dgm:t>
    </dgm:pt>
    <dgm:pt modelId="{16460F9F-9A77-4F72-A2C5-1DCC5D722347}" type="sibTrans" cxnId="{500292C6-4DFD-40E4-A3F2-46ED6A6C7AED}">
      <dgm:prSet/>
      <dgm:spPr/>
      <dgm:t>
        <a:bodyPr/>
        <a:lstStyle/>
        <a:p>
          <a:endParaRPr lang="en-US"/>
        </a:p>
      </dgm:t>
    </dgm:pt>
    <dgm:pt modelId="{A1088EAB-7752-484F-9AB1-443839CEA9A7}">
      <dgm:prSet phldrT="[Text]" custT="1"/>
      <dgm:spPr/>
      <dgm:t>
        <a:bodyPr/>
        <a:lstStyle/>
        <a:p>
          <a:r>
            <a:rPr lang="en-US" sz="2800" dirty="0"/>
            <a:t>Objectives and</a:t>
          </a:r>
        </a:p>
      </dgm:t>
    </dgm:pt>
    <dgm:pt modelId="{4B140CF5-BC64-484E-B53A-658C647F17A3}" type="parTrans" cxnId="{9191123A-B17E-4214-BD4F-B12CA2228E2F}">
      <dgm:prSet/>
      <dgm:spPr/>
      <dgm:t>
        <a:bodyPr/>
        <a:lstStyle/>
        <a:p>
          <a:endParaRPr lang="en-US"/>
        </a:p>
      </dgm:t>
    </dgm:pt>
    <dgm:pt modelId="{EFCBC6A3-5B74-483A-9BAE-227862CA581D}" type="sibTrans" cxnId="{9191123A-B17E-4214-BD4F-B12CA2228E2F}">
      <dgm:prSet/>
      <dgm:spPr/>
      <dgm:t>
        <a:bodyPr/>
        <a:lstStyle/>
        <a:p>
          <a:endParaRPr lang="en-US"/>
        </a:p>
      </dgm:t>
    </dgm:pt>
    <dgm:pt modelId="{29474348-9D94-4BBD-AD6E-28F0D2AFF77C}">
      <dgm:prSet phldrT="[Text]" custT="1"/>
      <dgm:spPr>
        <a:solidFill>
          <a:schemeClr val="accent3">
            <a:lumMod val="75000"/>
          </a:schemeClr>
        </a:solidFill>
      </dgm:spPr>
      <dgm:t>
        <a:bodyPr/>
        <a:lstStyle/>
        <a:p>
          <a:r>
            <a:rPr lang="en-US" sz="2800" b="1" baseline="0" dirty="0">
              <a:solidFill>
                <a:srgbClr val="FFFF00"/>
              </a:solidFill>
            </a:rPr>
            <a:t>What?</a:t>
          </a:r>
        </a:p>
      </dgm:t>
    </dgm:pt>
    <dgm:pt modelId="{CB29D98E-5E0C-4556-AA6E-FEE62B980947}" type="parTrans" cxnId="{681932D5-8051-4977-9216-D2814F637E00}">
      <dgm:prSet/>
      <dgm:spPr/>
      <dgm:t>
        <a:bodyPr/>
        <a:lstStyle/>
        <a:p>
          <a:endParaRPr lang="en-US"/>
        </a:p>
      </dgm:t>
    </dgm:pt>
    <dgm:pt modelId="{C70622F1-A566-4B24-8A59-9CDC0B3F8E85}" type="sibTrans" cxnId="{681932D5-8051-4977-9216-D2814F637E00}">
      <dgm:prSet/>
      <dgm:spPr/>
      <dgm:t>
        <a:bodyPr/>
        <a:lstStyle/>
        <a:p>
          <a:endParaRPr lang="en-US"/>
        </a:p>
      </dgm:t>
    </dgm:pt>
    <dgm:pt modelId="{A498DF61-45D5-41AE-9187-80FCA333DEB4}">
      <dgm:prSet phldrT="[Text]" custT="1"/>
      <dgm:spPr/>
      <dgm:t>
        <a:bodyPr/>
        <a:lstStyle/>
        <a:p>
          <a:r>
            <a:rPr lang="en-US" sz="2800" b="1" dirty="0"/>
            <a:t>What should the book about?</a:t>
          </a:r>
        </a:p>
      </dgm:t>
    </dgm:pt>
    <dgm:pt modelId="{7EEBE4E2-31FD-4615-AFB8-C02BF4BBB1D6}" type="parTrans" cxnId="{89C5BD02-FF90-46AB-A09C-8D557197D766}">
      <dgm:prSet/>
      <dgm:spPr/>
      <dgm:t>
        <a:bodyPr/>
        <a:lstStyle/>
        <a:p>
          <a:endParaRPr lang="en-US"/>
        </a:p>
      </dgm:t>
    </dgm:pt>
    <dgm:pt modelId="{C54B4007-3620-4A45-84E3-48CC25F32431}" type="sibTrans" cxnId="{89C5BD02-FF90-46AB-A09C-8D557197D766}">
      <dgm:prSet/>
      <dgm:spPr/>
      <dgm:t>
        <a:bodyPr/>
        <a:lstStyle/>
        <a:p>
          <a:endParaRPr lang="en-US"/>
        </a:p>
      </dgm:t>
    </dgm:pt>
    <dgm:pt modelId="{BAF24030-823D-462E-BF2C-BD7B97FC1257}">
      <dgm:prSet phldrT="[Text]" custT="1"/>
      <dgm:spPr/>
      <dgm:t>
        <a:bodyPr/>
        <a:lstStyle/>
        <a:p>
          <a:r>
            <a:rPr lang="en-US" sz="2800" dirty="0"/>
            <a:t>Clear content or thematic selection.</a:t>
          </a:r>
        </a:p>
      </dgm:t>
    </dgm:pt>
    <dgm:pt modelId="{ADC3477B-E044-41DF-9505-2C05EAD05B70}" type="parTrans" cxnId="{4BF88D28-69AD-406F-A87E-04201134DC8E}">
      <dgm:prSet/>
      <dgm:spPr/>
      <dgm:t>
        <a:bodyPr/>
        <a:lstStyle/>
        <a:p>
          <a:endParaRPr lang="en-US"/>
        </a:p>
      </dgm:t>
    </dgm:pt>
    <dgm:pt modelId="{6A675D26-EC90-4438-82F4-02ED164527DD}" type="sibTrans" cxnId="{4BF88D28-69AD-406F-A87E-04201134DC8E}">
      <dgm:prSet/>
      <dgm:spPr/>
      <dgm:t>
        <a:bodyPr/>
        <a:lstStyle/>
        <a:p>
          <a:endParaRPr lang="en-US"/>
        </a:p>
      </dgm:t>
    </dgm:pt>
    <dgm:pt modelId="{0C661ADB-3FC6-4538-8BF2-716F3B6C7558}">
      <dgm:prSet phldrT="[Text]" custT="1"/>
      <dgm:spPr>
        <a:solidFill>
          <a:srgbClr val="FFFF00"/>
        </a:solidFill>
      </dgm:spPr>
      <dgm:t>
        <a:bodyPr/>
        <a:lstStyle/>
        <a:p>
          <a:r>
            <a:rPr lang="en-US" sz="2800" b="1">
              <a:solidFill>
                <a:srgbClr val="C00000"/>
              </a:solidFill>
            </a:rPr>
            <a:t>Who?</a:t>
          </a:r>
          <a:endParaRPr lang="en-US" sz="2800" b="1" dirty="0">
            <a:solidFill>
              <a:srgbClr val="C00000"/>
            </a:solidFill>
          </a:endParaRPr>
        </a:p>
      </dgm:t>
    </dgm:pt>
    <dgm:pt modelId="{2769C463-DE27-4967-AA65-576AC5389C09}" type="parTrans" cxnId="{7D8C3235-143D-4434-AF04-346C2917FB32}">
      <dgm:prSet/>
      <dgm:spPr/>
      <dgm:t>
        <a:bodyPr/>
        <a:lstStyle/>
        <a:p>
          <a:endParaRPr lang="en-US"/>
        </a:p>
      </dgm:t>
    </dgm:pt>
    <dgm:pt modelId="{39D04C88-1C9F-4C9E-AADA-D7DCE423B438}" type="sibTrans" cxnId="{7D8C3235-143D-4434-AF04-346C2917FB32}">
      <dgm:prSet/>
      <dgm:spPr/>
      <dgm:t>
        <a:bodyPr/>
        <a:lstStyle/>
        <a:p>
          <a:endParaRPr lang="en-US"/>
        </a:p>
      </dgm:t>
    </dgm:pt>
    <dgm:pt modelId="{AD77C738-9266-4111-AFEB-0E3F5D99808B}">
      <dgm:prSet phldrT="[Text]" custT="1"/>
      <dgm:spPr/>
      <dgm:t>
        <a:bodyPr/>
        <a:lstStyle/>
        <a:p>
          <a:r>
            <a:rPr lang="en-US" sz="2800" b="1" dirty="0"/>
            <a:t>Who is going to read?</a:t>
          </a:r>
        </a:p>
      </dgm:t>
    </dgm:pt>
    <dgm:pt modelId="{2F5B6612-4FEC-498D-90A4-3E6D0BD297FF}" type="parTrans" cxnId="{AD0F196C-62C3-449D-AF6E-837EFE2D1ADB}">
      <dgm:prSet/>
      <dgm:spPr/>
      <dgm:t>
        <a:bodyPr/>
        <a:lstStyle/>
        <a:p>
          <a:endParaRPr lang="en-US"/>
        </a:p>
      </dgm:t>
    </dgm:pt>
    <dgm:pt modelId="{581B0CFB-EF66-4451-89D9-FFB9FCEF1D54}" type="sibTrans" cxnId="{AD0F196C-62C3-449D-AF6E-837EFE2D1ADB}">
      <dgm:prSet/>
      <dgm:spPr/>
      <dgm:t>
        <a:bodyPr/>
        <a:lstStyle/>
        <a:p>
          <a:endParaRPr lang="en-US"/>
        </a:p>
      </dgm:t>
    </dgm:pt>
    <dgm:pt modelId="{7DE02B72-AB90-49E4-AFA0-26E9656B3C37}">
      <dgm:prSet phldrT="[Text]" custT="1"/>
      <dgm:spPr/>
      <dgm:t>
        <a:bodyPr/>
        <a:lstStyle/>
        <a:p>
          <a:r>
            <a:rPr lang="en-US" sz="2800" dirty="0"/>
            <a:t>Target audience to be identified.</a:t>
          </a:r>
        </a:p>
      </dgm:t>
    </dgm:pt>
    <dgm:pt modelId="{F7D5FF03-AD75-476B-9FF0-88940F508A9F}" type="parTrans" cxnId="{9F020562-9727-4E89-A891-58425E8734BC}">
      <dgm:prSet/>
      <dgm:spPr/>
      <dgm:t>
        <a:bodyPr/>
        <a:lstStyle/>
        <a:p>
          <a:endParaRPr lang="en-US"/>
        </a:p>
      </dgm:t>
    </dgm:pt>
    <dgm:pt modelId="{679111E1-D4A0-4330-BC1C-8F58353F1BDD}" type="sibTrans" cxnId="{9F020562-9727-4E89-A891-58425E8734BC}">
      <dgm:prSet/>
      <dgm:spPr/>
      <dgm:t>
        <a:bodyPr/>
        <a:lstStyle/>
        <a:p>
          <a:endParaRPr lang="en-US"/>
        </a:p>
      </dgm:t>
    </dgm:pt>
    <dgm:pt modelId="{838E1D51-2A82-4818-86ED-D4EC152C0856}">
      <dgm:prSet phldrT="[Text]" custT="1"/>
      <dgm:spPr/>
      <dgm:t>
        <a:bodyPr/>
        <a:lstStyle/>
        <a:p>
          <a:r>
            <a:rPr lang="en-US" sz="2800" dirty="0"/>
            <a:t>Goals.</a:t>
          </a:r>
        </a:p>
      </dgm:t>
    </dgm:pt>
    <dgm:pt modelId="{E0029556-3A4C-408D-99C1-F54B5F58490B}" type="parTrans" cxnId="{DAE9061E-85D5-45BD-9F1E-B4A6E5A6CEAD}">
      <dgm:prSet/>
      <dgm:spPr/>
      <dgm:t>
        <a:bodyPr/>
        <a:lstStyle/>
        <a:p>
          <a:endParaRPr lang="en-US"/>
        </a:p>
      </dgm:t>
    </dgm:pt>
    <dgm:pt modelId="{17662E3E-AA34-4E57-A261-8D3C51767650}" type="sibTrans" cxnId="{DAE9061E-85D5-45BD-9F1E-B4A6E5A6CEAD}">
      <dgm:prSet/>
      <dgm:spPr/>
      <dgm:t>
        <a:bodyPr/>
        <a:lstStyle/>
        <a:p>
          <a:endParaRPr lang="en-US"/>
        </a:p>
      </dgm:t>
    </dgm:pt>
    <dgm:pt modelId="{01D1603A-9EAE-4A7F-8DB4-32A2D74785B1}" type="pres">
      <dgm:prSet presAssocID="{86889AF9-57EB-4849-9B62-9980274F5EAE}" presName="Name0" presStyleCnt="0">
        <dgm:presLayoutVars>
          <dgm:chMax/>
          <dgm:chPref val="3"/>
          <dgm:dir/>
          <dgm:animOne val="branch"/>
          <dgm:animLvl val="lvl"/>
        </dgm:presLayoutVars>
      </dgm:prSet>
      <dgm:spPr/>
    </dgm:pt>
    <dgm:pt modelId="{BFD17BD6-0407-440A-9FED-3E53FE08470B}" type="pres">
      <dgm:prSet presAssocID="{787A59A4-DB95-489B-8DBA-E59FF8EF7296}" presName="composite" presStyleCnt="0"/>
      <dgm:spPr/>
    </dgm:pt>
    <dgm:pt modelId="{B01741F6-22E5-4E5A-8F42-9C501A650410}" type="pres">
      <dgm:prSet presAssocID="{787A59A4-DB95-489B-8DBA-E59FF8EF7296}" presName="FirstChild" presStyleLbl="revTx" presStyleIdx="0" presStyleCnt="6">
        <dgm:presLayoutVars>
          <dgm:chMax val="0"/>
          <dgm:chPref val="0"/>
          <dgm:bulletEnabled val="1"/>
        </dgm:presLayoutVars>
      </dgm:prSet>
      <dgm:spPr/>
    </dgm:pt>
    <dgm:pt modelId="{AE89BB05-479A-4ADA-994F-6F690E908E55}" type="pres">
      <dgm:prSet presAssocID="{787A59A4-DB95-489B-8DBA-E59FF8EF7296}" presName="Parent" presStyleLbl="alignNode1" presStyleIdx="0" presStyleCnt="3">
        <dgm:presLayoutVars>
          <dgm:chMax val="3"/>
          <dgm:chPref val="3"/>
          <dgm:bulletEnabled val="1"/>
        </dgm:presLayoutVars>
      </dgm:prSet>
      <dgm:spPr/>
    </dgm:pt>
    <dgm:pt modelId="{1FEF0A0E-D552-4B5D-B13C-DCF522994386}" type="pres">
      <dgm:prSet presAssocID="{787A59A4-DB95-489B-8DBA-E59FF8EF7296}" presName="Accent" presStyleLbl="parChTrans1D1" presStyleIdx="0" presStyleCnt="3"/>
      <dgm:spPr/>
    </dgm:pt>
    <dgm:pt modelId="{BC110E5B-0F37-474E-A56D-68F02F722CF7}" type="pres">
      <dgm:prSet presAssocID="{787A59A4-DB95-489B-8DBA-E59FF8EF7296}" presName="Child" presStyleLbl="revTx" presStyleIdx="1" presStyleCnt="6">
        <dgm:presLayoutVars>
          <dgm:chMax val="0"/>
          <dgm:chPref val="0"/>
          <dgm:bulletEnabled val="1"/>
        </dgm:presLayoutVars>
      </dgm:prSet>
      <dgm:spPr/>
    </dgm:pt>
    <dgm:pt modelId="{FA83B28C-1B85-44C9-8DC2-B456F335AF99}" type="pres">
      <dgm:prSet presAssocID="{3D699C2A-83CE-4914-9E39-DCEF2863C99A}" presName="sibTrans" presStyleCnt="0"/>
      <dgm:spPr/>
    </dgm:pt>
    <dgm:pt modelId="{B6E8A8BA-3EE7-455B-8B1A-41712B9F7EBC}" type="pres">
      <dgm:prSet presAssocID="{29474348-9D94-4BBD-AD6E-28F0D2AFF77C}" presName="composite" presStyleCnt="0"/>
      <dgm:spPr/>
    </dgm:pt>
    <dgm:pt modelId="{06C786A5-2675-43C9-9B2A-F86DABA3C0BB}" type="pres">
      <dgm:prSet presAssocID="{29474348-9D94-4BBD-AD6E-28F0D2AFF77C}" presName="FirstChild" presStyleLbl="revTx" presStyleIdx="2" presStyleCnt="6">
        <dgm:presLayoutVars>
          <dgm:chMax val="0"/>
          <dgm:chPref val="0"/>
          <dgm:bulletEnabled val="1"/>
        </dgm:presLayoutVars>
      </dgm:prSet>
      <dgm:spPr/>
    </dgm:pt>
    <dgm:pt modelId="{A2A00950-4A7B-4D24-9DBA-8E87A896A617}" type="pres">
      <dgm:prSet presAssocID="{29474348-9D94-4BBD-AD6E-28F0D2AFF77C}" presName="Parent" presStyleLbl="alignNode1" presStyleIdx="1" presStyleCnt="3">
        <dgm:presLayoutVars>
          <dgm:chMax val="3"/>
          <dgm:chPref val="3"/>
          <dgm:bulletEnabled val="1"/>
        </dgm:presLayoutVars>
      </dgm:prSet>
      <dgm:spPr/>
    </dgm:pt>
    <dgm:pt modelId="{729CA76B-3A5E-4477-8949-737411CBD299}" type="pres">
      <dgm:prSet presAssocID="{29474348-9D94-4BBD-AD6E-28F0D2AFF77C}" presName="Accent" presStyleLbl="parChTrans1D1" presStyleIdx="1" presStyleCnt="3"/>
      <dgm:spPr/>
    </dgm:pt>
    <dgm:pt modelId="{CE8B570D-A208-4B25-B6B5-078C2B4A0B65}" type="pres">
      <dgm:prSet presAssocID="{29474348-9D94-4BBD-AD6E-28F0D2AFF77C}" presName="Child" presStyleLbl="revTx" presStyleIdx="3" presStyleCnt="6">
        <dgm:presLayoutVars>
          <dgm:chMax val="0"/>
          <dgm:chPref val="0"/>
          <dgm:bulletEnabled val="1"/>
        </dgm:presLayoutVars>
      </dgm:prSet>
      <dgm:spPr/>
    </dgm:pt>
    <dgm:pt modelId="{F4144351-F433-4203-B611-48191575CA58}" type="pres">
      <dgm:prSet presAssocID="{C70622F1-A566-4B24-8A59-9CDC0B3F8E85}" presName="sibTrans" presStyleCnt="0"/>
      <dgm:spPr/>
    </dgm:pt>
    <dgm:pt modelId="{EEF822F6-193E-4A2A-89CE-BE0A53DD63FF}" type="pres">
      <dgm:prSet presAssocID="{0C661ADB-3FC6-4538-8BF2-716F3B6C7558}" presName="composite" presStyleCnt="0"/>
      <dgm:spPr/>
    </dgm:pt>
    <dgm:pt modelId="{B45D3DDC-9DB6-4C07-BE8E-D7B0AD252C97}" type="pres">
      <dgm:prSet presAssocID="{0C661ADB-3FC6-4538-8BF2-716F3B6C7558}" presName="FirstChild" presStyleLbl="revTx" presStyleIdx="4" presStyleCnt="6">
        <dgm:presLayoutVars>
          <dgm:chMax val="0"/>
          <dgm:chPref val="0"/>
          <dgm:bulletEnabled val="1"/>
        </dgm:presLayoutVars>
      </dgm:prSet>
      <dgm:spPr/>
    </dgm:pt>
    <dgm:pt modelId="{2FD1A47D-1F4F-42BB-8BC6-69937B5832D7}" type="pres">
      <dgm:prSet presAssocID="{0C661ADB-3FC6-4538-8BF2-716F3B6C7558}" presName="Parent" presStyleLbl="alignNode1" presStyleIdx="2" presStyleCnt="3">
        <dgm:presLayoutVars>
          <dgm:chMax val="3"/>
          <dgm:chPref val="3"/>
          <dgm:bulletEnabled val="1"/>
        </dgm:presLayoutVars>
      </dgm:prSet>
      <dgm:spPr/>
    </dgm:pt>
    <dgm:pt modelId="{5F2BB4EF-F341-49DB-8AA4-99C177A69DBF}" type="pres">
      <dgm:prSet presAssocID="{0C661ADB-3FC6-4538-8BF2-716F3B6C7558}" presName="Accent" presStyleLbl="parChTrans1D1" presStyleIdx="2" presStyleCnt="3"/>
      <dgm:spPr/>
    </dgm:pt>
    <dgm:pt modelId="{442E7E37-F645-4689-A041-9DDCC33FB47B}" type="pres">
      <dgm:prSet presAssocID="{0C661ADB-3FC6-4538-8BF2-716F3B6C7558}" presName="Child" presStyleLbl="revTx" presStyleIdx="5" presStyleCnt="6">
        <dgm:presLayoutVars>
          <dgm:chMax val="0"/>
          <dgm:chPref val="0"/>
          <dgm:bulletEnabled val="1"/>
        </dgm:presLayoutVars>
      </dgm:prSet>
      <dgm:spPr/>
    </dgm:pt>
  </dgm:ptLst>
  <dgm:cxnLst>
    <dgm:cxn modelId="{89C5BD02-FF90-46AB-A09C-8D557197D766}" srcId="{29474348-9D94-4BBD-AD6E-28F0D2AFF77C}" destId="{A498DF61-45D5-41AE-9187-80FCA333DEB4}" srcOrd="0" destOrd="0" parTransId="{7EEBE4E2-31FD-4615-AFB8-C02BF4BBB1D6}" sibTransId="{C54B4007-3620-4A45-84E3-48CC25F32431}"/>
    <dgm:cxn modelId="{DAE9061E-85D5-45BD-9F1E-B4A6E5A6CEAD}" srcId="{787A59A4-DB95-489B-8DBA-E59FF8EF7296}" destId="{838E1D51-2A82-4818-86ED-D4EC152C0856}" srcOrd="2" destOrd="0" parTransId="{E0029556-3A4C-408D-99C1-F54B5F58490B}" sibTransId="{17662E3E-AA34-4E57-A261-8D3C51767650}"/>
    <dgm:cxn modelId="{4BF88D28-69AD-406F-A87E-04201134DC8E}" srcId="{29474348-9D94-4BBD-AD6E-28F0D2AFF77C}" destId="{BAF24030-823D-462E-BF2C-BD7B97FC1257}" srcOrd="1" destOrd="0" parTransId="{ADC3477B-E044-41DF-9505-2C05EAD05B70}" sibTransId="{6A675D26-EC90-4438-82F4-02ED164527DD}"/>
    <dgm:cxn modelId="{889F012A-0B87-4181-B68D-74D173621571}" type="presOf" srcId="{787A59A4-DB95-489B-8DBA-E59FF8EF7296}" destId="{AE89BB05-479A-4ADA-994F-6F690E908E55}" srcOrd="0" destOrd="0" presId="urn:microsoft.com/office/officeart/2011/layout/TabList"/>
    <dgm:cxn modelId="{541D6831-3E37-4050-A69E-1AA11B84C209}" srcId="{86889AF9-57EB-4849-9B62-9980274F5EAE}" destId="{787A59A4-DB95-489B-8DBA-E59FF8EF7296}" srcOrd="0" destOrd="0" parTransId="{04315564-0B9C-4BA9-88DD-631E4B9B02BA}" sibTransId="{3D699C2A-83CE-4914-9E39-DCEF2863C99A}"/>
    <dgm:cxn modelId="{B4EA7234-0DC7-464F-96CF-97E95D03F349}" type="presOf" srcId="{BAF24030-823D-462E-BF2C-BD7B97FC1257}" destId="{CE8B570D-A208-4B25-B6B5-078C2B4A0B65}" srcOrd="0" destOrd="0" presId="urn:microsoft.com/office/officeart/2011/layout/TabList"/>
    <dgm:cxn modelId="{7D8C3235-143D-4434-AF04-346C2917FB32}" srcId="{86889AF9-57EB-4849-9B62-9980274F5EAE}" destId="{0C661ADB-3FC6-4538-8BF2-716F3B6C7558}" srcOrd="2" destOrd="0" parTransId="{2769C463-DE27-4967-AA65-576AC5389C09}" sibTransId="{39D04C88-1C9F-4C9E-AADA-D7DCE423B438}"/>
    <dgm:cxn modelId="{9191123A-B17E-4214-BD4F-B12CA2228E2F}" srcId="{787A59A4-DB95-489B-8DBA-E59FF8EF7296}" destId="{A1088EAB-7752-484F-9AB1-443839CEA9A7}" srcOrd="1" destOrd="0" parTransId="{4B140CF5-BC64-484E-B53A-658C647F17A3}" sibTransId="{EFCBC6A3-5B74-483A-9BAE-227862CA581D}"/>
    <dgm:cxn modelId="{9F020562-9727-4E89-A891-58425E8734BC}" srcId="{0C661ADB-3FC6-4538-8BF2-716F3B6C7558}" destId="{7DE02B72-AB90-49E4-AFA0-26E9656B3C37}" srcOrd="1" destOrd="0" parTransId="{F7D5FF03-AD75-476B-9FF0-88940F508A9F}" sibTransId="{679111E1-D4A0-4330-BC1C-8F58353F1BDD}"/>
    <dgm:cxn modelId="{AD0F196C-62C3-449D-AF6E-837EFE2D1ADB}" srcId="{0C661ADB-3FC6-4538-8BF2-716F3B6C7558}" destId="{AD77C738-9266-4111-AFEB-0E3F5D99808B}" srcOrd="0" destOrd="0" parTransId="{2F5B6612-4FEC-498D-90A4-3E6D0BD297FF}" sibTransId="{581B0CFB-EF66-4451-89D9-FFB9FCEF1D54}"/>
    <dgm:cxn modelId="{6B12C773-BC51-4B35-B9B5-24AF9CAC5228}" type="presOf" srcId="{AD77C738-9266-4111-AFEB-0E3F5D99808B}" destId="{B45D3DDC-9DB6-4C07-BE8E-D7B0AD252C97}" srcOrd="0" destOrd="0" presId="urn:microsoft.com/office/officeart/2011/layout/TabList"/>
    <dgm:cxn modelId="{6BB10D56-1127-40F5-8EB4-BFE5F3558218}" type="presOf" srcId="{0C661ADB-3FC6-4538-8BF2-716F3B6C7558}" destId="{2FD1A47D-1F4F-42BB-8BC6-69937B5832D7}" srcOrd="0" destOrd="0" presId="urn:microsoft.com/office/officeart/2011/layout/TabList"/>
    <dgm:cxn modelId="{99A89578-08D6-43C5-8471-33E7D83EA11F}" type="presOf" srcId="{7DE02B72-AB90-49E4-AFA0-26E9656B3C37}" destId="{442E7E37-F645-4689-A041-9DDCC33FB47B}" srcOrd="0" destOrd="0" presId="urn:microsoft.com/office/officeart/2011/layout/TabList"/>
    <dgm:cxn modelId="{B2B27A81-283E-45D0-89E6-916B0E2DAD62}" type="presOf" srcId="{A498DF61-45D5-41AE-9187-80FCA333DEB4}" destId="{06C786A5-2675-43C9-9B2A-F86DABA3C0BB}" srcOrd="0" destOrd="0" presId="urn:microsoft.com/office/officeart/2011/layout/TabList"/>
    <dgm:cxn modelId="{7B6236B1-7F14-4AE9-9C0C-DEE7A0E7C68A}" type="presOf" srcId="{86889AF9-57EB-4849-9B62-9980274F5EAE}" destId="{01D1603A-9EAE-4A7F-8DB4-32A2D74785B1}" srcOrd="0" destOrd="0" presId="urn:microsoft.com/office/officeart/2011/layout/TabList"/>
    <dgm:cxn modelId="{500292C6-4DFD-40E4-A3F2-46ED6A6C7AED}" srcId="{787A59A4-DB95-489B-8DBA-E59FF8EF7296}" destId="{49056B15-733E-4EAB-B565-99AA81A3F193}" srcOrd="0" destOrd="0" parTransId="{A9C1808E-3871-4032-BE2B-FBC81C6D1542}" sibTransId="{16460F9F-9A77-4F72-A2C5-1DCC5D722347}"/>
    <dgm:cxn modelId="{9DEA0DD4-97D4-4C44-969D-0EBD8C6242D2}" type="presOf" srcId="{49056B15-733E-4EAB-B565-99AA81A3F193}" destId="{B01741F6-22E5-4E5A-8F42-9C501A650410}" srcOrd="0" destOrd="0" presId="urn:microsoft.com/office/officeart/2011/layout/TabList"/>
    <dgm:cxn modelId="{681932D5-8051-4977-9216-D2814F637E00}" srcId="{86889AF9-57EB-4849-9B62-9980274F5EAE}" destId="{29474348-9D94-4BBD-AD6E-28F0D2AFF77C}" srcOrd="1" destOrd="0" parTransId="{CB29D98E-5E0C-4556-AA6E-FEE62B980947}" sibTransId="{C70622F1-A566-4B24-8A59-9CDC0B3F8E85}"/>
    <dgm:cxn modelId="{16DDB3E2-D500-4589-9AB3-FB470F52627A}" type="presOf" srcId="{A1088EAB-7752-484F-9AB1-443839CEA9A7}" destId="{BC110E5B-0F37-474E-A56D-68F02F722CF7}" srcOrd="0" destOrd="0" presId="urn:microsoft.com/office/officeart/2011/layout/TabList"/>
    <dgm:cxn modelId="{46ED02EC-DA2F-4DAA-AB97-09F2DC05CFAE}" type="presOf" srcId="{838E1D51-2A82-4818-86ED-D4EC152C0856}" destId="{BC110E5B-0F37-474E-A56D-68F02F722CF7}" srcOrd="0" destOrd="1" presId="urn:microsoft.com/office/officeart/2011/layout/TabList"/>
    <dgm:cxn modelId="{634855FC-4196-4FFA-AB22-5A3A439A3F2A}" type="presOf" srcId="{29474348-9D94-4BBD-AD6E-28F0D2AFF77C}" destId="{A2A00950-4A7B-4D24-9DBA-8E87A896A617}" srcOrd="0" destOrd="0" presId="urn:microsoft.com/office/officeart/2011/layout/TabList"/>
    <dgm:cxn modelId="{3B8CF9FB-115A-4F74-84EE-EFE3A4B66194}" type="presParOf" srcId="{01D1603A-9EAE-4A7F-8DB4-32A2D74785B1}" destId="{BFD17BD6-0407-440A-9FED-3E53FE08470B}" srcOrd="0" destOrd="0" presId="urn:microsoft.com/office/officeart/2011/layout/TabList"/>
    <dgm:cxn modelId="{59BCF23E-4676-4BBC-9518-EB2D5E0C69A3}" type="presParOf" srcId="{BFD17BD6-0407-440A-9FED-3E53FE08470B}" destId="{B01741F6-22E5-4E5A-8F42-9C501A650410}" srcOrd="0" destOrd="0" presId="urn:microsoft.com/office/officeart/2011/layout/TabList"/>
    <dgm:cxn modelId="{989342E7-AA9F-4885-AD61-5B8B9C0E967B}" type="presParOf" srcId="{BFD17BD6-0407-440A-9FED-3E53FE08470B}" destId="{AE89BB05-479A-4ADA-994F-6F690E908E55}" srcOrd="1" destOrd="0" presId="urn:microsoft.com/office/officeart/2011/layout/TabList"/>
    <dgm:cxn modelId="{E41020ED-BA45-45BD-BAB4-2A1DFE68560B}" type="presParOf" srcId="{BFD17BD6-0407-440A-9FED-3E53FE08470B}" destId="{1FEF0A0E-D552-4B5D-B13C-DCF522994386}" srcOrd="2" destOrd="0" presId="urn:microsoft.com/office/officeart/2011/layout/TabList"/>
    <dgm:cxn modelId="{E3491FED-5FFE-49FD-940B-681CEB6B5425}" type="presParOf" srcId="{01D1603A-9EAE-4A7F-8DB4-32A2D74785B1}" destId="{BC110E5B-0F37-474E-A56D-68F02F722CF7}" srcOrd="1" destOrd="0" presId="urn:microsoft.com/office/officeart/2011/layout/TabList"/>
    <dgm:cxn modelId="{028C4467-5E64-4C1C-9B19-20FD4F18BF00}" type="presParOf" srcId="{01D1603A-9EAE-4A7F-8DB4-32A2D74785B1}" destId="{FA83B28C-1B85-44C9-8DC2-B456F335AF99}" srcOrd="2" destOrd="0" presId="urn:microsoft.com/office/officeart/2011/layout/TabList"/>
    <dgm:cxn modelId="{AA224C88-8323-4078-AA41-4F9EF953976E}" type="presParOf" srcId="{01D1603A-9EAE-4A7F-8DB4-32A2D74785B1}" destId="{B6E8A8BA-3EE7-455B-8B1A-41712B9F7EBC}" srcOrd="3" destOrd="0" presId="urn:microsoft.com/office/officeart/2011/layout/TabList"/>
    <dgm:cxn modelId="{ED6449CD-AC7B-433B-A67E-E69DB27E9B33}" type="presParOf" srcId="{B6E8A8BA-3EE7-455B-8B1A-41712B9F7EBC}" destId="{06C786A5-2675-43C9-9B2A-F86DABA3C0BB}" srcOrd="0" destOrd="0" presId="urn:microsoft.com/office/officeart/2011/layout/TabList"/>
    <dgm:cxn modelId="{D6C1412D-F538-4FDD-981B-B0AA77B33EE6}" type="presParOf" srcId="{B6E8A8BA-3EE7-455B-8B1A-41712B9F7EBC}" destId="{A2A00950-4A7B-4D24-9DBA-8E87A896A617}" srcOrd="1" destOrd="0" presId="urn:microsoft.com/office/officeart/2011/layout/TabList"/>
    <dgm:cxn modelId="{B9BDC587-C13E-4EDF-A1CD-89B6BB2D1A1B}" type="presParOf" srcId="{B6E8A8BA-3EE7-455B-8B1A-41712B9F7EBC}" destId="{729CA76B-3A5E-4477-8949-737411CBD299}" srcOrd="2" destOrd="0" presId="urn:microsoft.com/office/officeart/2011/layout/TabList"/>
    <dgm:cxn modelId="{14BED9E2-5AF5-44CF-857C-79317C1AA817}" type="presParOf" srcId="{01D1603A-9EAE-4A7F-8DB4-32A2D74785B1}" destId="{CE8B570D-A208-4B25-B6B5-078C2B4A0B65}" srcOrd="4" destOrd="0" presId="urn:microsoft.com/office/officeart/2011/layout/TabList"/>
    <dgm:cxn modelId="{6D5D35A2-0A22-405D-BE3C-6AD277450E96}" type="presParOf" srcId="{01D1603A-9EAE-4A7F-8DB4-32A2D74785B1}" destId="{F4144351-F433-4203-B611-48191575CA58}" srcOrd="5" destOrd="0" presId="urn:microsoft.com/office/officeart/2011/layout/TabList"/>
    <dgm:cxn modelId="{A8A7D408-3359-4727-A6C3-C1A17C9EFBE8}" type="presParOf" srcId="{01D1603A-9EAE-4A7F-8DB4-32A2D74785B1}" destId="{EEF822F6-193E-4A2A-89CE-BE0A53DD63FF}" srcOrd="6" destOrd="0" presId="urn:microsoft.com/office/officeart/2011/layout/TabList"/>
    <dgm:cxn modelId="{C92DA1C6-D44B-4818-AA1E-9D30CCA24B77}" type="presParOf" srcId="{EEF822F6-193E-4A2A-89CE-BE0A53DD63FF}" destId="{B45D3DDC-9DB6-4C07-BE8E-D7B0AD252C97}" srcOrd="0" destOrd="0" presId="urn:microsoft.com/office/officeart/2011/layout/TabList"/>
    <dgm:cxn modelId="{CBF76AD8-4612-4768-A376-F99FE737FDBC}" type="presParOf" srcId="{EEF822F6-193E-4A2A-89CE-BE0A53DD63FF}" destId="{2FD1A47D-1F4F-42BB-8BC6-69937B5832D7}" srcOrd="1" destOrd="0" presId="urn:microsoft.com/office/officeart/2011/layout/TabList"/>
    <dgm:cxn modelId="{5852FC10-D7D8-44AF-8B9C-C3F22362B2C9}" type="presParOf" srcId="{EEF822F6-193E-4A2A-89CE-BE0A53DD63FF}" destId="{5F2BB4EF-F341-49DB-8AA4-99C177A69DBF}" srcOrd="2" destOrd="0" presId="urn:microsoft.com/office/officeart/2011/layout/TabList"/>
    <dgm:cxn modelId="{E8FD152A-147C-4BC6-BC1F-A7D6FD9F8F0F}" type="presParOf" srcId="{01D1603A-9EAE-4A7F-8DB4-32A2D74785B1}" destId="{442E7E37-F645-4689-A041-9DDCC33FB47B}"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BB4EF-F341-49DB-8AA4-99C177A69DBF}">
      <dsp:nvSpPr>
        <dsp:cNvPr id="0" name=""/>
        <dsp:cNvSpPr/>
      </dsp:nvSpPr>
      <dsp:spPr>
        <a:xfrm>
          <a:off x="0" y="2949612"/>
          <a:ext cx="86868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9CA76B-3A5E-4477-8949-737411CBD299}">
      <dsp:nvSpPr>
        <dsp:cNvPr id="0" name=""/>
        <dsp:cNvSpPr/>
      </dsp:nvSpPr>
      <dsp:spPr>
        <a:xfrm>
          <a:off x="0" y="1682707"/>
          <a:ext cx="86868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EF0A0E-D552-4B5D-B13C-DCF522994386}">
      <dsp:nvSpPr>
        <dsp:cNvPr id="0" name=""/>
        <dsp:cNvSpPr/>
      </dsp:nvSpPr>
      <dsp:spPr>
        <a:xfrm>
          <a:off x="0" y="415801"/>
          <a:ext cx="86868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1741F6-22E5-4E5A-8F42-9C501A650410}">
      <dsp:nvSpPr>
        <dsp:cNvPr id="0" name=""/>
        <dsp:cNvSpPr/>
      </dsp:nvSpPr>
      <dsp:spPr>
        <a:xfrm>
          <a:off x="2258567" y="463"/>
          <a:ext cx="6428232" cy="415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a:t>Why write this book?</a:t>
          </a:r>
        </a:p>
      </dsp:txBody>
      <dsp:txXfrm>
        <a:off x="2258567" y="463"/>
        <a:ext cx="6428232" cy="415338"/>
      </dsp:txXfrm>
    </dsp:sp>
    <dsp:sp modelId="{AE89BB05-479A-4ADA-994F-6F690E908E55}">
      <dsp:nvSpPr>
        <dsp:cNvPr id="0" name=""/>
        <dsp:cNvSpPr/>
      </dsp:nvSpPr>
      <dsp:spPr>
        <a:xfrm>
          <a:off x="0" y="463"/>
          <a:ext cx="2258568" cy="41533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t>Why?</a:t>
          </a:r>
        </a:p>
      </dsp:txBody>
      <dsp:txXfrm>
        <a:off x="20279" y="20742"/>
        <a:ext cx="2218010" cy="395059"/>
      </dsp:txXfrm>
    </dsp:sp>
    <dsp:sp modelId="{BC110E5B-0F37-474E-A56D-68F02F722CF7}">
      <dsp:nvSpPr>
        <dsp:cNvPr id="0" name=""/>
        <dsp:cNvSpPr/>
      </dsp:nvSpPr>
      <dsp:spPr>
        <a:xfrm>
          <a:off x="0" y="415801"/>
          <a:ext cx="8686800" cy="8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Objectives and</a:t>
          </a:r>
        </a:p>
        <a:p>
          <a:pPr marL="285750" lvl="1" indent="-285750" algn="l" defTabSz="1244600">
            <a:lnSpc>
              <a:spcPct val="90000"/>
            </a:lnSpc>
            <a:spcBef>
              <a:spcPct val="0"/>
            </a:spcBef>
            <a:spcAft>
              <a:spcPct val="15000"/>
            </a:spcAft>
            <a:buChar char="•"/>
          </a:pPr>
          <a:r>
            <a:rPr lang="en-US" sz="2800" kern="1200" dirty="0"/>
            <a:t>Goals.</a:t>
          </a:r>
        </a:p>
      </dsp:txBody>
      <dsp:txXfrm>
        <a:off x="0" y="415801"/>
        <a:ext cx="8686800" cy="830800"/>
      </dsp:txXfrm>
    </dsp:sp>
    <dsp:sp modelId="{06C786A5-2675-43C9-9B2A-F86DABA3C0BB}">
      <dsp:nvSpPr>
        <dsp:cNvPr id="0" name=""/>
        <dsp:cNvSpPr/>
      </dsp:nvSpPr>
      <dsp:spPr>
        <a:xfrm>
          <a:off x="2258567" y="1267369"/>
          <a:ext cx="6428232" cy="415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a:t>What should the book about?</a:t>
          </a:r>
        </a:p>
      </dsp:txBody>
      <dsp:txXfrm>
        <a:off x="2258567" y="1267369"/>
        <a:ext cx="6428232" cy="415338"/>
      </dsp:txXfrm>
    </dsp:sp>
    <dsp:sp modelId="{A2A00950-4A7B-4D24-9DBA-8E87A896A617}">
      <dsp:nvSpPr>
        <dsp:cNvPr id="0" name=""/>
        <dsp:cNvSpPr/>
      </dsp:nvSpPr>
      <dsp:spPr>
        <a:xfrm>
          <a:off x="0" y="1267369"/>
          <a:ext cx="2258568" cy="415338"/>
        </a:xfrm>
        <a:prstGeom prst="round2SameRect">
          <a:avLst>
            <a:gd name="adj1" fmla="val 16670"/>
            <a:gd name="adj2" fmla="val 0"/>
          </a:avLst>
        </a:prstGeom>
        <a:solidFill>
          <a:schemeClr val="accent3">
            <a:lumMod val="7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baseline="0" dirty="0">
              <a:solidFill>
                <a:srgbClr val="FFFF00"/>
              </a:solidFill>
            </a:rPr>
            <a:t>What?</a:t>
          </a:r>
        </a:p>
      </dsp:txBody>
      <dsp:txXfrm>
        <a:off x="20279" y="1287648"/>
        <a:ext cx="2218010" cy="395059"/>
      </dsp:txXfrm>
    </dsp:sp>
    <dsp:sp modelId="{CE8B570D-A208-4B25-B6B5-078C2B4A0B65}">
      <dsp:nvSpPr>
        <dsp:cNvPr id="0" name=""/>
        <dsp:cNvSpPr/>
      </dsp:nvSpPr>
      <dsp:spPr>
        <a:xfrm>
          <a:off x="0" y="1682707"/>
          <a:ext cx="8686800" cy="8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Clear content or thematic selection.</a:t>
          </a:r>
        </a:p>
      </dsp:txBody>
      <dsp:txXfrm>
        <a:off x="0" y="1682707"/>
        <a:ext cx="8686800" cy="830800"/>
      </dsp:txXfrm>
    </dsp:sp>
    <dsp:sp modelId="{B45D3DDC-9DB6-4C07-BE8E-D7B0AD252C97}">
      <dsp:nvSpPr>
        <dsp:cNvPr id="0" name=""/>
        <dsp:cNvSpPr/>
      </dsp:nvSpPr>
      <dsp:spPr>
        <a:xfrm>
          <a:off x="2258567" y="2534274"/>
          <a:ext cx="6428232" cy="415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a:t>Who is going to read?</a:t>
          </a:r>
        </a:p>
      </dsp:txBody>
      <dsp:txXfrm>
        <a:off x="2258567" y="2534274"/>
        <a:ext cx="6428232" cy="415338"/>
      </dsp:txXfrm>
    </dsp:sp>
    <dsp:sp modelId="{2FD1A47D-1F4F-42BB-8BC6-69937B5832D7}">
      <dsp:nvSpPr>
        <dsp:cNvPr id="0" name=""/>
        <dsp:cNvSpPr/>
      </dsp:nvSpPr>
      <dsp:spPr>
        <a:xfrm>
          <a:off x="0" y="2534274"/>
          <a:ext cx="2258568" cy="41533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C00000"/>
              </a:solidFill>
            </a:rPr>
            <a:t>Who?</a:t>
          </a:r>
          <a:endParaRPr lang="en-US" sz="2800" b="1" kern="1200" dirty="0">
            <a:solidFill>
              <a:srgbClr val="C00000"/>
            </a:solidFill>
          </a:endParaRPr>
        </a:p>
      </dsp:txBody>
      <dsp:txXfrm>
        <a:off x="20279" y="2554553"/>
        <a:ext cx="2218010" cy="395059"/>
      </dsp:txXfrm>
    </dsp:sp>
    <dsp:sp modelId="{442E7E37-F645-4689-A041-9DDCC33FB47B}">
      <dsp:nvSpPr>
        <dsp:cNvPr id="0" name=""/>
        <dsp:cNvSpPr/>
      </dsp:nvSpPr>
      <dsp:spPr>
        <a:xfrm>
          <a:off x="0" y="2949612"/>
          <a:ext cx="8686800" cy="8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Target audience to be identified.</a:t>
          </a:r>
        </a:p>
      </dsp:txBody>
      <dsp:txXfrm>
        <a:off x="0" y="2949612"/>
        <a:ext cx="8686800" cy="830800"/>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74DFD3-3510-4781-BA4D-94DC3976AA1E}" type="datetimeFigureOut">
              <a:rPr lang="en-US" smtClean="0"/>
              <a:pPr/>
              <a:t>5/17/2020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E3289D-44BD-4D19-85C6-C1B4E41B788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delft.nl/en/library/current-topics/libraryfor-researchers/library-for-researchers/publishing-outreach/creating-your-publishing-strategy/about-questionable-publisher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en.wikipedia.org/wiki/OmniScriptum#Multiplication_of_imprint_names" TargetMode="External"/><Relationship Id="rId4" Type="http://schemas.openxmlformats.org/officeDocument/2006/relationships/hyperlink" Target="https://www.omniscriptum.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issertation.com/agreement.ph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International Standard Book Number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ISBN</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is 13 digits</a:t>
            </a:r>
            <a:r>
              <a:rPr lang="en-US" sz="1200" b="0" i="0" kern="1200" dirty="0">
                <a:solidFill>
                  <a:schemeClr val="tx1"/>
                </a:solidFill>
                <a:effectLst/>
                <a:latin typeface="+mn-lt"/>
                <a:ea typeface="+mn-ea"/>
                <a:cs typeface="+mn-cs"/>
              </a:rPr>
              <a:t> long if assigned on or after 1 January 2007, and </a:t>
            </a:r>
            <a:r>
              <a:rPr lang="en-US" sz="1200" b="1" i="0" kern="1200" dirty="0">
                <a:solidFill>
                  <a:schemeClr val="tx1"/>
                </a:solidFill>
                <a:effectLst/>
                <a:latin typeface="+mn-lt"/>
                <a:ea typeface="+mn-ea"/>
                <a:cs typeface="+mn-cs"/>
              </a:rPr>
              <a:t>10 digits</a:t>
            </a:r>
            <a:r>
              <a:rPr lang="en-US" sz="1200" b="0" i="0" kern="1200" dirty="0">
                <a:solidFill>
                  <a:schemeClr val="tx1"/>
                </a:solidFill>
                <a:effectLst/>
                <a:latin typeface="+mn-lt"/>
                <a:ea typeface="+mn-ea"/>
                <a:cs typeface="+mn-cs"/>
              </a:rPr>
              <a:t> long if assigned before 2007</a:t>
            </a:r>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6</a:t>
            </a:fld>
            <a:endParaRPr lang="en-US"/>
          </a:p>
        </p:txBody>
      </p:sp>
    </p:spTree>
    <p:extLst>
      <p:ext uri="{BB962C8B-B14F-4D97-AF65-F5344CB8AC3E}">
        <p14:creationId xmlns:p14="http://schemas.microsoft.com/office/powerpoint/2010/main" val="360630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-ISBN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 print, 70% </a:t>
            </a:r>
            <a:r>
              <a:rPr lang="en-US" dirty="0" err="1"/>
              <a:t>ebook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for U.S citizen only.</a:t>
            </a:r>
          </a:p>
        </p:txBody>
      </p:sp>
      <p:sp>
        <p:nvSpPr>
          <p:cNvPr id="4" name="Slide Number Placeholder 3"/>
          <p:cNvSpPr>
            <a:spLocks noGrp="1"/>
          </p:cNvSpPr>
          <p:nvPr>
            <p:ph type="sldNum" sz="quarter" idx="5"/>
          </p:nvPr>
        </p:nvSpPr>
        <p:spPr/>
        <p:txBody>
          <a:bodyPr/>
          <a:lstStyle/>
          <a:p>
            <a:fld id="{90E3289D-44BD-4D19-85C6-C1B4E41B7880}" type="slidenum">
              <a:rPr lang="en-US" smtClean="0"/>
              <a:pPr/>
              <a:t>24</a:t>
            </a:fld>
            <a:endParaRPr lang="en-US"/>
          </a:p>
        </p:txBody>
      </p:sp>
    </p:spTree>
    <p:extLst>
      <p:ext uri="{BB962C8B-B14F-4D97-AF65-F5344CB8AC3E}">
        <p14:creationId xmlns:p14="http://schemas.microsoft.com/office/powerpoint/2010/main" val="91489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-ISBN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-70% of sales.</a:t>
            </a:r>
          </a:p>
        </p:txBody>
      </p:sp>
      <p:sp>
        <p:nvSpPr>
          <p:cNvPr id="4" name="Slide Number Placeholder 3"/>
          <p:cNvSpPr>
            <a:spLocks noGrp="1"/>
          </p:cNvSpPr>
          <p:nvPr>
            <p:ph type="sldNum" sz="quarter" idx="5"/>
          </p:nvPr>
        </p:nvSpPr>
        <p:spPr/>
        <p:txBody>
          <a:bodyPr/>
          <a:lstStyle/>
          <a:p>
            <a:fld id="{90E3289D-44BD-4D19-85C6-C1B4E41B7880}" type="slidenum">
              <a:rPr lang="en-US" smtClean="0"/>
              <a:pPr/>
              <a:t>25</a:t>
            </a:fld>
            <a:endParaRPr lang="en-US"/>
          </a:p>
        </p:txBody>
      </p:sp>
    </p:spTree>
    <p:extLst>
      <p:ext uri="{BB962C8B-B14F-4D97-AF65-F5344CB8AC3E}">
        <p14:creationId xmlns:p14="http://schemas.microsoft.com/office/powerpoint/2010/main" val="1601599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-someone need your Book for Reference purpose, we definitely sell it and give Royalty to corresponding Authors.</a:t>
            </a:r>
          </a:p>
          <a:p>
            <a:pPr algn="just">
              <a:buFont typeface="Wingdings" panose="05000000000000000000" pitchFamily="2" charset="2"/>
              <a:buChar char="ü"/>
            </a:pPr>
            <a:r>
              <a:rPr lang="en-US" dirty="0"/>
              <a:t>-If, in future, We sell your Book, Maximum 30% royalty will credited to your Account.</a:t>
            </a:r>
            <a:r>
              <a:rPr lang="en-US" sz="1600" u="sng" dirty="0">
                <a:solidFill>
                  <a:srgbClr val="0070C0"/>
                </a:solidFill>
                <a:latin typeface="Bernard MT Condensed" pitchFamily="18" charset="0"/>
              </a:rPr>
              <a:t> </a:t>
            </a:r>
          </a:p>
          <a:p>
            <a:r>
              <a:rPr lang="en-US" dirty="0"/>
              <a:t>-ISBN provided</a:t>
            </a:r>
          </a:p>
        </p:txBody>
      </p:sp>
      <p:sp>
        <p:nvSpPr>
          <p:cNvPr id="4" name="Slide Number Placeholder 3"/>
          <p:cNvSpPr>
            <a:spLocks noGrp="1"/>
          </p:cNvSpPr>
          <p:nvPr>
            <p:ph type="sldNum" sz="quarter" idx="5"/>
          </p:nvPr>
        </p:nvSpPr>
        <p:spPr/>
        <p:txBody>
          <a:bodyPr/>
          <a:lstStyle/>
          <a:p>
            <a:fld id="{90E3289D-44BD-4D19-85C6-C1B4E41B7880}" type="slidenum">
              <a:rPr lang="en-US" smtClean="0"/>
              <a:pPr/>
              <a:t>26</a:t>
            </a:fld>
            <a:endParaRPr lang="en-US"/>
          </a:p>
        </p:txBody>
      </p:sp>
    </p:spTree>
    <p:extLst>
      <p:ext uri="{BB962C8B-B14F-4D97-AF65-F5344CB8AC3E}">
        <p14:creationId xmlns:p14="http://schemas.microsoft.com/office/powerpoint/2010/main" val="209963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a:t>
            </a:r>
            <a:r>
              <a:rPr lang="en-US" i="1" dirty="0"/>
              <a:t>Self-publishing</a:t>
            </a:r>
          </a:p>
          <a:p>
            <a:r>
              <a:rPr lang="en-US" i="1" dirty="0"/>
              <a:t>-</a:t>
            </a:r>
            <a:r>
              <a:rPr lang="en-US" dirty="0">
                <a:hlinkClick r:id="rId3"/>
              </a:rPr>
              <a:t>https://www.tudelft.nl/en/library/current-topics/libraryfor-researchers/library-for-researchers/publishing-outreach/creating-your-publishing-strategy/about-questionable-publishers/</a:t>
            </a:r>
            <a:endParaRPr lang="en-US" dirty="0"/>
          </a:p>
          <a:p>
            <a:pPr marL="285750" indent="-285750">
              <a:buFont typeface="Arial" panose="020B0604020202020204" pitchFamily="34" charset="0"/>
              <a:buChar char="•"/>
            </a:pPr>
            <a:r>
              <a:rPr lang="en-US" dirty="0"/>
              <a:t>Highlight it as vanity publisher (esp. </a:t>
            </a:r>
            <a:r>
              <a:rPr lang="en-US" dirty="0" err="1">
                <a:hlinkClick r:id="rId4"/>
              </a:rPr>
              <a:t>Omniscriptum</a:t>
            </a:r>
            <a:r>
              <a:rPr lang="en-US" dirty="0"/>
              <a:t>, that operates under a number of names or </a:t>
            </a:r>
            <a:r>
              <a:rPr lang="en-US" dirty="0">
                <a:hlinkClick r:id="rId5"/>
              </a:rPr>
              <a:t>imprints</a:t>
            </a:r>
            <a:r>
              <a:rPr lang="en-US" dirty="0"/>
              <a:t>, including Scholars’ Press and LAP Lambert.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27</a:t>
            </a:fld>
            <a:endParaRPr lang="en-US"/>
          </a:p>
        </p:txBody>
      </p:sp>
    </p:spTree>
    <p:extLst>
      <p:ext uri="{BB962C8B-B14F-4D97-AF65-F5344CB8AC3E}">
        <p14:creationId xmlns:p14="http://schemas.microsoft.com/office/powerpoint/2010/main" val="367842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28</a:t>
            </a:fld>
            <a:endParaRPr lang="en-US"/>
          </a:p>
        </p:txBody>
      </p:sp>
    </p:spTree>
    <p:extLst>
      <p:ext uri="{BB962C8B-B14F-4D97-AF65-F5344CB8AC3E}">
        <p14:creationId xmlns:p14="http://schemas.microsoft.com/office/powerpoint/2010/main" val="30853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GB" sz="1200" b="0" i="0" u="none" strike="noStrike" kern="1200" baseline="0" dirty="0">
                <a:solidFill>
                  <a:schemeClr val="tx1"/>
                </a:solidFill>
                <a:latin typeface="+mn-lt"/>
                <a:ea typeface="+mn-ea"/>
                <a:cs typeface="+mn-cs"/>
              </a:rPr>
              <a:t>Books often contain more than one copyright: in the literary content (the text) and also in different artistic works if it contains drawings, paintings or photographs. Each one of these copyright works is the subject of a contractual agreement permitting its reproduction and publication, and, where the publisher does not himself acquire the rights contractually, he acquires a license to exploit them.</a:t>
            </a:r>
          </a:p>
          <a:p>
            <a:r>
              <a:rPr lang="en-GB" sz="1200" b="0" i="0" u="none" strike="noStrike" kern="1200" baseline="0" dirty="0">
                <a:solidFill>
                  <a:schemeClr val="tx1"/>
                </a:solidFill>
                <a:latin typeface="+mn-lt"/>
                <a:ea typeface="+mn-ea"/>
                <a:cs typeface="+mn-cs"/>
              </a:rPr>
              <a:t>-</a:t>
            </a:r>
            <a:r>
              <a:rPr lang="en-GB" sz="1200" b="1" i="0" u="none" strike="noStrike" kern="1200" baseline="0" dirty="0">
                <a:solidFill>
                  <a:schemeClr val="tx1"/>
                </a:solidFill>
                <a:latin typeface="+mn-lt"/>
                <a:ea typeface="+mn-ea"/>
                <a:cs typeface="+mn-cs"/>
              </a:rPr>
              <a:t>What is copyright?</a:t>
            </a:r>
          </a:p>
          <a:p>
            <a:r>
              <a:rPr lang="en-GB" sz="1200" b="0" i="0" u="none" strike="noStrike" kern="1200" baseline="0" dirty="0">
                <a:solidFill>
                  <a:schemeClr val="tx1"/>
                </a:solidFill>
                <a:latin typeface="+mn-lt"/>
                <a:ea typeface="+mn-ea"/>
                <a:cs typeface="+mn-cs"/>
              </a:rPr>
              <a:t>Copyright is a legal concept describing </a:t>
            </a:r>
            <a:r>
              <a:rPr lang="en-GB" sz="1200" b="1" i="0" u="none" strike="noStrike" kern="1200" baseline="0" dirty="0">
                <a:solidFill>
                  <a:schemeClr val="tx1"/>
                </a:solidFill>
                <a:latin typeface="+mn-lt"/>
                <a:ea typeface="+mn-ea"/>
                <a:cs typeface="+mn-cs"/>
              </a:rPr>
              <a:t>rights given to creators </a:t>
            </a:r>
            <a:r>
              <a:rPr lang="en-GB" sz="1200" b="0" i="0" u="none" strike="noStrike" kern="1200" baseline="0" dirty="0">
                <a:solidFill>
                  <a:schemeClr val="tx1"/>
                </a:solidFill>
                <a:latin typeface="+mn-lt"/>
                <a:ea typeface="+mn-ea"/>
                <a:cs typeface="+mn-cs"/>
              </a:rPr>
              <a:t>for their literary and</a:t>
            </a:r>
          </a:p>
          <a:p>
            <a:r>
              <a:rPr lang="en-GB" sz="1200" b="0" i="0" u="none" strike="noStrike" kern="1200" baseline="0" dirty="0">
                <a:solidFill>
                  <a:schemeClr val="tx1"/>
                </a:solidFill>
                <a:latin typeface="+mn-lt"/>
                <a:ea typeface="+mn-ea"/>
                <a:cs typeface="+mn-cs"/>
              </a:rPr>
              <a:t>artistic works which include books, music, works of fine art such as paintings and</a:t>
            </a:r>
          </a:p>
          <a:p>
            <a:r>
              <a:rPr lang="en-GB" sz="1200" b="0" i="0" u="none" strike="noStrike" kern="1200" baseline="0" dirty="0">
                <a:solidFill>
                  <a:schemeClr val="tx1"/>
                </a:solidFill>
                <a:latin typeface="+mn-lt"/>
                <a:ea typeface="+mn-ea"/>
                <a:cs typeface="+mn-cs"/>
              </a:rPr>
              <a:t>sculpture, as well as technology-based works such as computer programs and</a:t>
            </a:r>
          </a:p>
          <a:p>
            <a:r>
              <a:rPr lang="en-GB" sz="1200" b="0" i="0" u="none" strike="noStrike" kern="1200" baseline="0" dirty="0">
                <a:solidFill>
                  <a:schemeClr val="tx1"/>
                </a:solidFill>
                <a:latin typeface="+mn-lt"/>
                <a:ea typeface="+mn-ea"/>
                <a:cs typeface="+mn-cs"/>
              </a:rPr>
              <a:t>electronic databases. </a:t>
            </a:r>
            <a:r>
              <a:rPr lang="en-GB" sz="1200" b="1" i="0" u="none" strike="noStrike" kern="1200" baseline="0" dirty="0">
                <a:solidFill>
                  <a:schemeClr val="tx1"/>
                </a:solidFill>
                <a:latin typeface="+mn-lt"/>
                <a:ea typeface="+mn-ea"/>
                <a:cs typeface="+mn-cs"/>
              </a:rPr>
              <a:t>A work does not need to be published or ‘made available</a:t>
            </a:r>
          </a:p>
          <a:p>
            <a:r>
              <a:rPr lang="en-GB" sz="1200" b="1" i="0" u="none" strike="noStrike" kern="1200" baseline="0" dirty="0">
                <a:solidFill>
                  <a:schemeClr val="tx1"/>
                </a:solidFill>
                <a:latin typeface="+mn-lt"/>
                <a:ea typeface="+mn-ea"/>
                <a:cs typeface="+mn-cs"/>
              </a:rPr>
              <a:t>to the public’ to be protected. </a:t>
            </a:r>
            <a:r>
              <a:rPr lang="en-GB" sz="1200" b="0" i="0" u="none" strike="noStrike" kern="1200" baseline="0" dirty="0">
                <a:solidFill>
                  <a:schemeClr val="tx1"/>
                </a:solidFill>
                <a:latin typeface="+mn-lt"/>
                <a:ea typeface="+mn-ea"/>
                <a:cs typeface="+mn-cs"/>
              </a:rPr>
              <a:t>It is protected from its creation.</a:t>
            </a:r>
            <a:endParaRPr lang="en-US" dirty="0"/>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29</a:t>
            </a:fld>
            <a:endParaRPr lang="en-US"/>
          </a:p>
        </p:txBody>
      </p:sp>
    </p:spTree>
    <p:extLst>
      <p:ext uri="{BB962C8B-B14F-4D97-AF65-F5344CB8AC3E}">
        <p14:creationId xmlns:p14="http://schemas.microsoft.com/office/powerpoint/2010/main" val="390762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30</a:t>
            </a:fld>
            <a:endParaRPr lang="en-US"/>
          </a:p>
        </p:txBody>
      </p:sp>
    </p:spTree>
    <p:extLst>
      <p:ext uri="{BB962C8B-B14F-4D97-AF65-F5344CB8AC3E}">
        <p14:creationId xmlns:p14="http://schemas.microsoft.com/office/powerpoint/2010/main" val="2066036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31</a:t>
            </a:fld>
            <a:endParaRPr lang="en-US"/>
          </a:p>
        </p:txBody>
      </p:sp>
    </p:spTree>
    <p:extLst>
      <p:ext uri="{BB962C8B-B14F-4D97-AF65-F5344CB8AC3E}">
        <p14:creationId xmlns:p14="http://schemas.microsoft.com/office/powerpoint/2010/main" val="840958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 probably have lots of questions regarding self-publishing companies, such</a:t>
            </a:r>
          </a:p>
          <a:p>
            <a:r>
              <a:rPr lang="en-US" sz="1200" b="0" i="0" u="none" strike="noStrike" kern="1200" baseline="0" dirty="0">
                <a:solidFill>
                  <a:schemeClr val="tx1"/>
                </a:solidFill>
                <a:latin typeface="+mn-lt"/>
                <a:ea typeface="+mn-ea"/>
                <a:cs typeface="+mn-cs"/>
              </a:rPr>
              <a:t>as…</a:t>
            </a:r>
          </a:p>
          <a:p>
            <a:r>
              <a:rPr lang="en-US" sz="1200" b="0" i="1" u="none" strike="noStrike" kern="1200" baseline="0" dirty="0">
                <a:solidFill>
                  <a:schemeClr val="tx1"/>
                </a:solidFill>
                <a:latin typeface="+mn-lt"/>
                <a:ea typeface="+mn-ea"/>
                <a:cs typeface="+mn-cs"/>
              </a:rPr>
              <a:t>What are the pros and cons of each publishing company?</a:t>
            </a:r>
          </a:p>
          <a:p>
            <a:r>
              <a:rPr lang="en-US" sz="1200" b="0" i="1" u="none" strike="noStrike" kern="1200" baseline="0" dirty="0">
                <a:solidFill>
                  <a:schemeClr val="tx1"/>
                </a:solidFill>
                <a:latin typeface="+mn-lt"/>
                <a:ea typeface="+mn-ea"/>
                <a:cs typeface="+mn-cs"/>
              </a:rPr>
              <a:t>Who is the easiest to work when it comes to book formatting, distribution, royalty</a:t>
            </a:r>
          </a:p>
          <a:p>
            <a:r>
              <a:rPr lang="en-US" sz="1200" b="0" i="1" u="none" strike="noStrike" kern="1200" baseline="0" dirty="0">
                <a:solidFill>
                  <a:schemeClr val="tx1"/>
                </a:solidFill>
                <a:latin typeface="+mn-lt"/>
                <a:ea typeface="+mn-ea"/>
                <a:cs typeface="+mn-cs"/>
              </a:rPr>
              <a:t>payments or tech support?</a:t>
            </a:r>
          </a:p>
          <a:p>
            <a:r>
              <a:rPr lang="en-US" sz="1200" b="0" i="1" u="none" strike="noStrike" kern="1200" baseline="0" dirty="0">
                <a:solidFill>
                  <a:schemeClr val="tx1"/>
                </a:solidFill>
                <a:latin typeface="+mn-lt"/>
                <a:ea typeface="+mn-ea"/>
                <a:cs typeface="+mn-cs"/>
              </a:rPr>
              <a:t>Do you just go with the biggest platform, like </a:t>
            </a:r>
            <a:r>
              <a:rPr lang="en-US" sz="1200" b="1" i="1" u="none" strike="noStrike" kern="1200" baseline="0" dirty="0">
                <a:solidFill>
                  <a:schemeClr val="tx1"/>
                </a:solidFill>
                <a:latin typeface="+mn-lt"/>
                <a:ea typeface="+mn-ea"/>
                <a:cs typeface="+mn-cs"/>
              </a:rPr>
              <a:t>Amazon’s KDP</a:t>
            </a:r>
            <a:r>
              <a:rPr lang="en-US" sz="1200" b="0" i="1" u="none" strike="noStrike" kern="1200" baseline="0" dirty="0">
                <a:solidFill>
                  <a:schemeClr val="tx1"/>
                </a:solidFill>
                <a:latin typeface="+mn-lt"/>
                <a:ea typeface="+mn-ea"/>
                <a:cs typeface="+mn-cs"/>
              </a:rPr>
              <a:t>, and call it a day?</a:t>
            </a:r>
          </a:p>
          <a:p>
            <a:r>
              <a:rPr lang="en-US" sz="1200" b="0" i="1" u="none" strike="noStrike" kern="1200" baseline="0" dirty="0">
                <a:solidFill>
                  <a:schemeClr val="tx1"/>
                </a:solidFill>
                <a:latin typeface="+mn-lt"/>
                <a:ea typeface="+mn-ea"/>
                <a:cs typeface="+mn-cs"/>
              </a:rPr>
              <a:t>Is it worth it to publish with several other very reputable retailers and</a:t>
            </a:r>
          </a:p>
          <a:p>
            <a:r>
              <a:rPr lang="en-US" sz="1200" b="0" i="1" u="none" strike="noStrike" kern="1200" baseline="0" dirty="0">
                <a:solidFill>
                  <a:schemeClr val="tx1"/>
                </a:solidFill>
                <a:latin typeface="+mn-lt"/>
                <a:ea typeface="+mn-ea"/>
                <a:cs typeface="+mn-cs"/>
              </a:rPr>
              <a:t>distributors to maximize your reach?</a:t>
            </a:r>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32</a:t>
            </a:fld>
            <a:endParaRPr lang="en-US"/>
          </a:p>
        </p:txBody>
      </p:sp>
    </p:spTree>
    <p:extLst>
      <p:ext uri="{BB962C8B-B14F-4D97-AF65-F5344CB8AC3E}">
        <p14:creationId xmlns:p14="http://schemas.microsoft.com/office/powerpoint/2010/main" val="4275150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33</a:t>
            </a:fld>
            <a:endParaRPr lang="en-US"/>
          </a:p>
        </p:txBody>
      </p:sp>
    </p:spTree>
    <p:extLst>
      <p:ext uri="{BB962C8B-B14F-4D97-AF65-F5344CB8AC3E}">
        <p14:creationId xmlns:p14="http://schemas.microsoft.com/office/powerpoint/2010/main" val="271178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Dissertation---It is an exercise…something to prove---purpose might be in part (to show how much you know).</a:t>
            </a:r>
          </a:p>
          <a:p>
            <a:r>
              <a:rPr lang="en-US" sz="1200" kern="1200" dirty="0">
                <a:solidFill>
                  <a:schemeClr val="tx1"/>
                </a:solidFill>
                <a:effectLst/>
                <a:latin typeface="+mn-lt"/>
                <a:ea typeface="+mn-ea"/>
                <a:cs typeface="+mn-cs"/>
              </a:rPr>
              <a:t>Book--- something to say, purpose is argument and join and create conversation, ----put yourself in reader place---people centric (audience/subject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11</a:t>
            </a:fld>
            <a:endParaRPr lang="en-US"/>
          </a:p>
        </p:txBody>
      </p:sp>
    </p:spTree>
    <p:extLst>
      <p:ext uri="{BB962C8B-B14F-4D97-AF65-F5344CB8AC3E}">
        <p14:creationId xmlns:p14="http://schemas.microsoft.com/office/powerpoint/2010/main" val="1778284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1. </a:t>
            </a:r>
            <a:r>
              <a:rPr lang="en-US" b="1" dirty="0"/>
              <a:t>Aggregator </a:t>
            </a:r>
            <a:r>
              <a:rPr lang="en-US" dirty="0"/>
              <a:t>– With aggregators the bonus here is it saves you time, energy and money. You upload your book and aggregators distribute to 30+ retail channels such as Apple Books or Google Play Books. An aggregator is your first step to publishing with an international self-publishing company.</a:t>
            </a:r>
          </a:p>
          <a:p>
            <a:pPr marL="0" indent="0" algn="just">
              <a:buNone/>
            </a:pPr>
            <a:r>
              <a:rPr lang="en-US" dirty="0"/>
              <a:t>2. </a:t>
            </a:r>
            <a:r>
              <a:rPr lang="en-US" b="1" dirty="0"/>
              <a:t>Retailer </a:t>
            </a:r>
            <a:r>
              <a:rPr lang="en-US" dirty="0"/>
              <a:t>– A company that sells books exclusively through its own retail store. This includes Amazon, Barnes &amp; Noble, Apple Books, and Kobo. Authors can upload books to these platforms and make book sales through these platforms. Retailers pay authors directly and some offer exclusive programs such as Amazon’s KDP select program.</a:t>
            </a:r>
          </a:p>
        </p:txBody>
      </p:sp>
      <p:sp>
        <p:nvSpPr>
          <p:cNvPr id="4" name="Slide Number Placeholder 3"/>
          <p:cNvSpPr>
            <a:spLocks noGrp="1"/>
          </p:cNvSpPr>
          <p:nvPr>
            <p:ph type="sldNum" sz="quarter" idx="5"/>
          </p:nvPr>
        </p:nvSpPr>
        <p:spPr/>
        <p:txBody>
          <a:bodyPr/>
          <a:lstStyle/>
          <a:p>
            <a:fld id="{90E3289D-44BD-4D19-85C6-C1B4E41B7880}" type="slidenum">
              <a:rPr lang="en-US" smtClean="0"/>
              <a:pPr/>
              <a:t>34</a:t>
            </a:fld>
            <a:endParaRPr lang="en-US"/>
          </a:p>
        </p:txBody>
      </p:sp>
    </p:spTree>
    <p:extLst>
      <p:ext uri="{BB962C8B-B14F-4D97-AF65-F5344CB8AC3E}">
        <p14:creationId xmlns:p14="http://schemas.microsoft.com/office/powerpoint/2010/main" val="1371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12</a:t>
            </a:fld>
            <a:endParaRPr lang="en-US"/>
          </a:p>
        </p:txBody>
      </p:sp>
    </p:spTree>
    <p:extLst>
      <p:ext uri="{BB962C8B-B14F-4D97-AF65-F5344CB8AC3E}">
        <p14:creationId xmlns:p14="http://schemas.microsoft.com/office/powerpoint/2010/main" val="397929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-Remunerate the Author with royalties in the amount of 12% of the Work's net sales and in the amount of 30% of the licensing income generated from the use of Work by third parties when – during the accounting period of 12 months – they generate claims of more than 50,- EUR on average per month.</a:t>
            </a:r>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17</a:t>
            </a:fld>
            <a:endParaRPr lang="en-US"/>
          </a:p>
        </p:txBody>
      </p:sp>
    </p:spTree>
    <p:extLst>
      <p:ext uri="{BB962C8B-B14F-4D97-AF65-F5344CB8AC3E}">
        <p14:creationId xmlns:p14="http://schemas.microsoft.com/office/powerpoint/2010/main" val="57201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200000 academic texts, 83000 satisfied authors. </a:t>
            </a:r>
          </a:p>
          <a:p>
            <a:r>
              <a:rPr lang="en-US" b="1" i="1" dirty="0"/>
              <a:t>Publish</a:t>
            </a:r>
            <a:r>
              <a:rPr lang="en-US" dirty="0"/>
              <a:t> for </a:t>
            </a:r>
            <a:r>
              <a:rPr lang="en-US" b="1" i="1" dirty="0"/>
              <a:t>free</a:t>
            </a:r>
            <a:r>
              <a:rPr lang="en-US" dirty="0"/>
              <a:t> &amp; earn money with your </a:t>
            </a:r>
            <a:r>
              <a:rPr lang="en-US" b="1" i="1" dirty="0"/>
              <a:t>theses</a:t>
            </a:r>
            <a:r>
              <a:rPr lang="en-US" dirty="0"/>
              <a:t>, term papers, presentations and essays.</a:t>
            </a:r>
            <a:endParaRPr lang="en-US" sz="1400" dirty="0"/>
          </a:p>
          <a:p>
            <a:r>
              <a:rPr lang="en-US" b="1" i="1" dirty="0"/>
              <a:t>Publish</a:t>
            </a:r>
            <a:r>
              <a:rPr lang="en-US" dirty="0"/>
              <a:t> your </a:t>
            </a:r>
            <a:r>
              <a:rPr lang="en-US" b="1" i="1" dirty="0"/>
              <a:t>dissertation</a:t>
            </a:r>
            <a:r>
              <a:rPr lang="en-US" dirty="0"/>
              <a:t> for </a:t>
            </a:r>
            <a:r>
              <a:rPr lang="en-US" b="1" i="1" dirty="0"/>
              <a:t>free</a:t>
            </a:r>
            <a:r>
              <a:rPr lang="en-US" dirty="0"/>
              <a:t>. </a:t>
            </a:r>
            <a:r>
              <a:rPr lang="en-US" b="1" i="1" dirty="0"/>
              <a:t>Free publication</a:t>
            </a:r>
            <a:r>
              <a:rPr lang="en-US" dirty="0"/>
              <a:t>. </a:t>
            </a:r>
            <a:r>
              <a:rPr lang="en-US" b="1" i="1" dirty="0"/>
              <a:t>Publish</a:t>
            </a:r>
            <a:r>
              <a:rPr lang="en-US" dirty="0"/>
              <a:t> your doctoral </a:t>
            </a:r>
            <a:r>
              <a:rPr lang="en-US" b="1" i="1" dirty="0"/>
              <a:t>thesis</a:t>
            </a:r>
            <a:r>
              <a:rPr lang="en-US" dirty="0"/>
              <a:t> – completely </a:t>
            </a:r>
            <a:r>
              <a:rPr lang="en-US" b="1" i="1" dirty="0"/>
              <a:t>free</a:t>
            </a:r>
            <a:r>
              <a:rPr lang="en-US" dirty="0"/>
              <a:t> of charge and with ISBN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-Royalties to author. With GRIN you get up to 45 % for each sale of your doctoral </a:t>
            </a:r>
            <a:r>
              <a:rPr lang="en-US" b="1" i="1" dirty="0"/>
              <a:t>thesis</a:t>
            </a:r>
            <a:r>
              <a:rPr lang="en-US" dirty="0"/>
              <a:t> as eBook and up to 20 % for the </a:t>
            </a:r>
            <a:r>
              <a:rPr lang="en-US" b="1" i="1" dirty="0"/>
              <a:t>publication</a:t>
            </a:r>
            <a:r>
              <a:rPr lang="en-US" dirty="0"/>
              <a:t> as book. Worldwide distribution.</a:t>
            </a:r>
            <a:endParaRPr lang="en-US" sz="1400" dirty="0"/>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19</a:t>
            </a:fld>
            <a:endParaRPr lang="en-US"/>
          </a:p>
        </p:txBody>
      </p:sp>
    </p:spTree>
    <p:extLst>
      <p:ext uri="{BB962C8B-B14F-4D97-AF65-F5344CB8AC3E}">
        <p14:creationId xmlns:p14="http://schemas.microsoft.com/office/powerpoint/2010/main" val="131057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They also offer competitive royalty rates of 35% for books prices under $2.99, or 70%, for all books priced between $2.99 and $9.99.</a:t>
            </a:r>
          </a:p>
        </p:txBody>
      </p:sp>
      <p:sp>
        <p:nvSpPr>
          <p:cNvPr id="4" name="Slide Number Placeholder 3"/>
          <p:cNvSpPr>
            <a:spLocks noGrp="1"/>
          </p:cNvSpPr>
          <p:nvPr>
            <p:ph type="sldNum" sz="quarter" idx="5"/>
          </p:nvPr>
        </p:nvSpPr>
        <p:spPr/>
        <p:txBody>
          <a:bodyPr/>
          <a:lstStyle/>
          <a:p>
            <a:fld id="{90E3289D-44BD-4D19-85C6-C1B4E41B7880}" type="slidenum">
              <a:rPr lang="en-US" smtClean="0"/>
              <a:pPr/>
              <a:t>20</a:t>
            </a:fld>
            <a:endParaRPr lang="en-US"/>
          </a:p>
        </p:txBody>
      </p:sp>
    </p:spTree>
    <p:extLst>
      <p:ext uri="{BB962C8B-B14F-4D97-AF65-F5344CB8AC3E}">
        <p14:creationId xmlns:p14="http://schemas.microsoft.com/office/powerpoint/2010/main" val="535485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Wingdings" panose="05000000000000000000" pitchFamily="2" charset="2"/>
              <a:buChar char="ü"/>
            </a:pPr>
            <a:r>
              <a:rPr lang="en-US" dirty="0"/>
              <a:t>-Pay royalty to authors 50% (for all format) of net royalties and 50% of all payments received for subsidiary rights licensing deals. If we earn $10,000 in royalties, you get paid 50% of that amount, or $5,000.</a:t>
            </a:r>
          </a:p>
          <a:p>
            <a:pPr fontAlgn="base">
              <a:buFont typeface="Wingdings" panose="05000000000000000000" pitchFamily="2" charset="2"/>
              <a:buChar char="ü"/>
            </a:pPr>
            <a:r>
              <a:rPr lang="en-US" dirty="0"/>
              <a:t>If we earn $5,000 for a 5-year deal to license German language rights for your book, you earn 50%, or $2,500.</a:t>
            </a:r>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21</a:t>
            </a:fld>
            <a:endParaRPr lang="en-US"/>
          </a:p>
        </p:txBody>
      </p:sp>
    </p:spTree>
    <p:extLst>
      <p:ext uri="{BB962C8B-B14F-4D97-AF65-F5344CB8AC3E}">
        <p14:creationId xmlns:p14="http://schemas.microsoft.com/office/powerpoint/2010/main" val="163219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publisher</a:t>
            </a:r>
          </a:p>
          <a:p>
            <a:pPr algn="just">
              <a:buFont typeface="Wingdings" panose="05000000000000000000" pitchFamily="2" charset="2"/>
              <a:buChar char="ü"/>
            </a:pPr>
            <a:r>
              <a:rPr lang="en-US" dirty="0"/>
              <a:t>-10% to 20% author royalty on sales according to the </a:t>
            </a:r>
            <a:r>
              <a:rPr lang="en-US" dirty="0">
                <a:hlinkClick r:id="rId3"/>
              </a:rPr>
              <a:t>Publishing Agreement.</a:t>
            </a:r>
            <a:r>
              <a:rPr lang="en-US" dirty="0"/>
              <a:t>  (Annually) </a:t>
            </a:r>
          </a:p>
          <a:p>
            <a:pPr algn="just">
              <a:buFont typeface="Wingdings" panose="05000000000000000000" pitchFamily="2" charset="2"/>
              <a:buChar char="ü"/>
            </a:pPr>
            <a:r>
              <a:rPr lang="en-US" sz="1600" u="sng" dirty="0">
                <a:solidFill>
                  <a:srgbClr val="0070C0"/>
                </a:solidFill>
                <a:latin typeface="Bernard MT Condensed" pitchFamily="18" charset="0"/>
              </a:rPr>
              <a:t>ISBN Provided</a:t>
            </a:r>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22</a:t>
            </a:fld>
            <a:endParaRPr lang="en-US"/>
          </a:p>
        </p:txBody>
      </p:sp>
    </p:spTree>
    <p:extLst>
      <p:ext uri="{BB962C8B-B14F-4D97-AF65-F5344CB8AC3E}">
        <p14:creationId xmlns:p14="http://schemas.microsoft.com/office/powerpoint/2010/main" val="389930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ISBN (ISBN can be freely achieved in many countries including India)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 Margin/Royalty is 75% of the MRP when sold through </a:t>
            </a:r>
            <a:r>
              <a:rPr lang="en-US" dirty="0" err="1"/>
              <a:t>Pothi.com's</a:t>
            </a:r>
            <a:r>
              <a:rPr lang="en-US" dirty="0"/>
              <a:t> store and 25% of the MRP when sold through other channels.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0E3289D-44BD-4D19-85C6-C1B4E41B7880}" type="slidenum">
              <a:rPr lang="en-US" smtClean="0"/>
              <a:pPr/>
              <a:t>23</a:t>
            </a:fld>
            <a:endParaRPr lang="en-US"/>
          </a:p>
        </p:txBody>
      </p:sp>
    </p:spTree>
    <p:extLst>
      <p:ext uri="{BB962C8B-B14F-4D97-AF65-F5344CB8AC3E}">
        <p14:creationId xmlns:p14="http://schemas.microsoft.com/office/powerpoint/2010/main" val="2808794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6791D1-0E5A-4FF9-9E5D-2514E4744B97}" type="datetime4">
              <a:rPr lang="en-US" smtClean="0"/>
              <a:t>May 17, 2020</a:t>
            </a:fld>
            <a:endParaRPr lang="en-US"/>
          </a:p>
        </p:txBody>
      </p:sp>
      <p:sp>
        <p:nvSpPr>
          <p:cNvPr id="5" name="Footer Placeholder 4"/>
          <p:cNvSpPr>
            <a:spLocks noGrp="1"/>
          </p:cNvSpPr>
          <p:nvPr>
            <p:ph type="ftr" sz="quarter" idx="11"/>
          </p:nvPr>
        </p:nvSpPr>
        <p:spPr/>
        <p:txBody>
          <a:bodyPr/>
          <a:lstStyle/>
          <a:p>
            <a:r>
              <a:rPr lang="en-US"/>
              <a:t>Hemlal Bhattarai, DRIL, JNEC, RUB for TORMP-2020</a:t>
            </a:r>
          </a:p>
        </p:txBody>
      </p:sp>
      <p:sp>
        <p:nvSpPr>
          <p:cNvPr id="6" name="Slide Number Placeholder 5"/>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55D1A-BBFC-408D-A971-23EAD70B7B5D}" type="datetime4">
              <a:rPr lang="en-US" smtClean="0"/>
              <a:t>May 17, 2020</a:t>
            </a:fld>
            <a:endParaRPr lang="en-US"/>
          </a:p>
        </p:txBody>
      </p:sp>
      <p:sp>
        <p:nvSpPr>
          <p:cNvPr id="5" name="Footer Placeholder 4"/>
          <p:cNvSpPr>
            <a:spLocks noGrp="1"/>
          </p:cNvSpPr>
          <p:nvPr>
            <p:ph type="ftr" sz="quarter" idx="11"/>
          </p:nvPr>
        </p:nvSpPr>
        <p:spPr/>
        <p:txBody>
          <a:bodyPr/>
          <a:lstStyle/>
          <a:p>
            <a:r>
              <a:rPr lang="en-US"/>
              <a:t>Hemlal Bhattarai, DRIL, JNEC, RUB for TORMP-2020</a:t>
            </a:r>
          </a:p>
        </p:txBody>
      </p:sp>
      <p:sp>
        <p:nvSpPr>
          <p:cNvPr id="6" name="Slide Number Placeholder 5"/>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E8AD6D-D186-404F-86AE-DD30F336262E}" type="datetime4">
              <a:rPr lang="en-US" smtClean="0"/>
              <a:t>May 17, 2020</a:t>
            </a:fld>
            <a:endParaRPr lang="en-US"/>
          </a:p>
        </p:txBody>
      </p:sp>
      <p:sp>
        <p:nvSpPr>
          <p:cNvPr id="5" name="Footer Placeholder 4"/>
          <p:cNvSpPr>
            <a:spLocks noGrp="1"/>
          </p:cNvSpPr>
          <p:nvPr>
            <p:ph type="ftr" sz="quarter" idx="11"/>
          </p:nvPr>
        </p:nvSpPr>
        <p:spPr/>
        <p:txBody>
          <a:bodyPr/>
          <a:lstStyle/>
          <a:p>
            <a:r>
              <a:rPr lang="en-US"/>
              <a:t>Hemlal Bhattarai, DRIL, JNEC, RUB for TORMP-2020</a:t>
            </a:r>
          </a:p>
        </p:txBody>
      </p:sp>
      <p:sp>
        <p:nvSpPr>
          <p:cNvPr id="6" name="Slide Number Placeholder 5"/>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5A42D2-6F2D-49DD-A312-95505767F6AC}" type="datetime4">
              <a:rPr lang="en-US" smtClean="0"/>
              <a:t>May 17, 2020</a:t>
            </a:fld>
            <a:endParaRPr lang="en-US"/>
          </a:p>
        </p:txBody>
      </p:sp>
      <p:sp>
        <p:nvSpPr>
          <p:cNvPr id="5" name="Footer Placeholder 4"/>
          <p:cNvSpPr>
            <a:spLocks noGrp="1"/>
          </p:cNvSpPr>
          <p:nvPr>
            <p:ph type="ftr" sz="quarter" idx="11"/>
          </p:nvPr>
        </p:nvSpPr>
        <p:spPr/>
        <p:txBody>
          <a:bodyPr/>
          <a:lstStyle/>
          <a:p>
            <a:r>
              <a:rPr lang="en-US"/>
              <a:t>Hemlal Bhattarai, DRIL, JNEC, RUB for TORMP-2020</a:t>
            </a:r>
          </a:p>
        </p:txBody>
      </p:sp>
      <p:sp>
        <p:nvSpPr>
          <p:cNvPr id="6" name="Slide Number Placeholder 5"/>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7A90BB-0D9B-4B5C-ABC0-AF7841D6D5E8}" type="datetime4">
              <a:rPr lang="en-US" smtClean="0"/>
              <a:t>May 17, 2020</a:t>
            </a:fld>
            <a:endParaRPr lang="en-US"/>
          </a:p>
        </p:txBody>
      </p:sp>
      <p:sp>
        <p:nvSpPr>
          <p:cNvPr id="5" name="Footer Placeholder 4"/>
          <p:cNvSpPr>
            <a:spLocks noGrp="1"/>
          </p:cNvSpPr>
          <p:nvPr>
            <p:ph type="ftr" sz="quarter" idx="11"/>
          </p:nvPr>
        </p:nvSpPr>
        <p:spPr/>
        <p:txBody>
          <a:bodyPr/>
          <a:lstStyle/>
          <a:p>
            <a:r>
              <a:rPr lang="en-US"/>
              <a:t>Hemlal Bhattarai, DRIL, JNEC, RUB for TORMP-2020</a:t>
            </a:r>
          </a:p>
        </p:txBody>
      </p:sp>
      <p:sp>
        <p:nvSpPr>
          <p:cNvPr id="6" name="Slide Number Placeholder 5"/>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6518DC-A60A-4A1A-8262-05136D29FA49}" type="datetime4">
              <a:rPr lang="en-US" smtClean="0"/>
              <a:t>May 17, 2020</a:t>
            </a:fld>
            <a:endParaRPr lang="en-US"/>
          </a:p>
        </p:txBody>
      </p:sp>
      <p:sp>
        <p:nvSpPr>
          <p:cNvPr id="6" name="Footer Placeholder 5"/>
          <p:cNvSpPr>
            <a:spLocks noGrp="1"/>
          </p:cNvSpPr>
          <p:nvPr>
            <p:ph type="ftr" sz="quarter" idx="11"/>
          </p:nvPr>
        </p:nvSpPr>
        <p:spPr/>
        <p:txBody>
          <a:bodyPr/>
          <a:lstStyle/>
          <a:p>
            <a:r>
              <a:rPr lang="en-US"/>
              <a:t>Hemlal Bhattarai, DRIL, JNEC, RUB for TORMP-2020</a:t>
            </a:r>
          </a:p>
        </p:txBody>
      </p:sp>
      <p:sp>
        <p:nvSpPr>
          <p:cNvPr id="7" name="Slide Number Placeholder 6"/>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CD446B-45B1-4DBB-8E9D-F20899D907E8}" type="datetime4">
              <a:rPr lang="en-US" smtClean="0"/>
              <a:t>May 17, 2020</a:t>
            </a:fld>
            <a:endParaRPr lang="en-US"/>
          </a:p>
        </p:txBody>
      </p:sp>
      <p:sp>
        <p:nvSpPr>
          <p:cNvPr id="8" name="Footer Placeholder 7"/>
          <p:cNvSpPr>
            <a:spLocks noGrp="1"/>
          </p:cNvSpPr>
          <p:nvPr>
            <p:ph type="ftr" sz="quarter" idx="11"/>
          </p:nvPr>
        </p:nvSpPr>
        <p:spPr/>
        <p:txBody>
          <a:bodyPr/>
          <a:lstStyle/>
          <a:p>
            <a:r>
              <a:rPr lang="en-US"/>
              <a:t>Hemlal Bhattarai, DRIL, JNEC, RUB for TORMP-2020</a:t>
            </a:r>
          </a:p>
        </p:txBody>
      </p:sp>
      <p:sp>
        <p:nvSpPr>
          <p:cNvPr id="9" name="Slide Number Placeholder 8"/>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53E156-25A6-4229-979A-73DFD3D6D614}" type="datetime4">
              <a:rPr lang="en-US" smtClean="0"/>
              <a:t>May 17, 2020</a:t>
            </a:fld>
            <a:endParaRPr lang="en-US"/>
          </a:p>
        </p:txBody>
      </p:sp>
      <p:sp>
        <p:nvSpPr>
          <p:cNvPr id="4" name="Footer Placeholder 3"/>
          <p:cNvSpPr>
            <a:spLocks noGrp="1"/>
          </p:cNvSpPr>
          <p:nvPr>
            <p:ph type="ftr" sz="quarter" idx="11"/>
          </p:nvPr>
        </p:nvSpPr>
        <p:spPr/>
        <p:txBody>
          <a:bodyPr/>
          <a:lstStyle/>
          <a:p>
            <a:r>
              <a:rPr lang="en-US"/>
              <a:t>Hemlal Bhattarai, DRIL, JNEC, RUB for TORMP-2020</a:t>
            </a:r>
          </a:p>
        </p:txBody>
      </p:sp>
      <p:sp>
        <p:nvSpPr>
          <p:cNvPr id="5" name="Slide Number Placeholder 4"/>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94807-A781-4505-991A-FE9471732545}" type="datetime4">
              <a:rPr lang="en-US" smtClean="0"/>
              <a:t>May 17, 2020</a:t>
            </a:fld>
            <a:endParaRPr lang="en-US"/>
          </a:p>
        </p:txBody>
      </p:sp>
      <p:sp>
        <p:nvSpPr>
          <p:cNvPr id="3" name="Footer Placeholder 2"/>
          <p:cNvSpPr>
            <a:spLocks noGrp="1"/>
          </p:cNvSpPr>
          <p:nvPr>
            <p:ph type="ftr" sz="quarter" idx="11"/>
          </p:nvPr>
        </p:nvSpPr>
        <p:spPr/>
        <p:txBody>
          <a:bodyPr/>
          <a:lstStyle/>
          <a:p>
            <a:r>
              <a:rPr lang="en-US"/>
              <a:t>Hemlal Bhattarai, DRIL, JNEC, RUB for TORMP-2020</a:t>
            </a:r>
          </a:p>
        </p:txBody>
      </p:sp>
      <p:sp>
        <p:nvSpPr>
          <p:cNvPr id="4" name="Slide Number Placeholder 3"/>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49201-0D3A-4FEB-80B2-D5C789F2B82F}" type="datetime4">
              <a:rPr lang="en-US" smtClean="0"/>
              <a:t>May 17, 2020</a:t>
            </a:fld>
            <a:endParaRPr lang="en-US"/>
          </a:p>
        </p:txBody>
      </p:sp>
      <p:sp>
        <p:nvSpPr>
          <p:cNvPr id="6" name="Footer Placeholder 5"/>
          <p:cNvSpPr>
            <a:spLocks noGrp="1"/>
          </p:cNvSpPr>
          <p:nvPr>
            <p:ph type="ftr" sz="quarter" idx="11"/>
          </p:nvPr>
        </p:nvSpPr>
        <p:spPr/>
        <p:txBody>
          <a:bodyPr/>
          <a:lstStyle/>
          <a:p>
            <a:r>
              <a:rPr lang="en-US"/>
              <a:t>Hemlal Bhattarai, DRIL, JNEC, RUB for TORMP-2020</a:t>
            </a:r>
          </a:p>
        </p:txBody>
      </p:sp>
      <p:sp>
        <p:nvSpPr>
          <p:cNvPr id="7" name="Slide Number Placeholder 6"/>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DC3542-5D19-4C26-86B7-53CED4D7A1BD}" type="datetime4">
              <a:rPr lang="en-US" smtClean="0"/>
              <a:t>May 17, 2020</a:t>
            </a:fld>
            <a:endParaRPr lang="en-US"/>
          </a:p>
        </p:txBody>
      </p:sp>
      <p:sp>
        <p:nvSpPr>
          <p:cNvPr id="6" name="Footer Placeholder 5"/>
          <p:cNvSpPr>
            <a:spLocks noGrp="1"/>
          </p:cNvSpPr>
          <p:nvPr>
            <p:ph type="ftr" sz="quarter" idx="11"/>
          </p:nvPr>
        </p:nvSpPr>
        <p:spPr/>
        <p:txBody>
          <a:bodyPr/>
          <a:lstStyle/>
          <a:p>
            <a:r>
              <a:rPr lang="en-US"/>
              <a:t>Hemlal Bhattarai, DRIL, JNEC, RUB for TORMP-2020</a:t>
            </a:r>
          </a:p>
        </p:txBody>
      </p:sp>
      <p:sp>
        <p:nvSpPr>
          <p:cNvPr id="7" name="Slide Number Placeholder 6"/>
          <p:cNvSpPr>
            <a:spLocks noGrp="1"/>
          </p:cNvSpPr>
          <p:nvPr>
            <p:ph type="sldNum" sz="quarter" idx="12"/>
          </p:nvPr>
        </p:nvSpPr>
        <p:spPr/>
        <p:txBody>
          <a:bodyPr/>
          <a:lstStyle/>
          <a:p>
            <a:fld id="{C9E62912-A57B-4EA4-B760-2A9E577EAAFF}" type="slidenum">
              <a:rPr lang="en-US" smtClean="0"/>
              <a:pPr/>
              <a:t>‹#›</a:t>
            </a:fld>
            <a:endParaRPr lang="en-US"/>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6000"/>
            <a:lum/>
          </a:blip>
          <a:srcRect/>
          <a:stretch>
            <a:fillRect l="-11000" r="-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8B6AB-B031-435D-831A-B79BD7F47544}" type="datetime4">
              <a:rPr lang="en-US" smtClean="0"/>
              <a:t>May 17, 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Hemlal Bhattarai, DRIL, JNEC, RUB for TORMP-2020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62912-A57B-4EA4-B760-2A9E577EAAF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d"/>
  </p:transition>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statperson.com/"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kdp.amazon.com/en_US/" TargetMode="External"/><Relationship Id="rId5" Type="http://schemas.openxmlformats.org/officeDocument/2006/relationships/hyperlink" Target="http://www.grin.com/" TargetMode="External"/><Relationship Id="rId4" Type="http://schemas.openxmlformats.org/officeDocument/2006/relationships/hyperlink" Target="http://www.scholars-press.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scholars-press.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lap-publishing.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rin.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dp.amaz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hyperlink" Target="https://www.tckpublishing.com/publishing-faq/"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hyperlink" Target="http://dissertation.com/agreement.ph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hyperlink" Target="https://pothi.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hyperlink" Target="https://www.abuzzpres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hyperlink" Target="https://www.abuzzpress.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bookrix.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statperson.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kindlepreneur.com/best-self-publishing-companies/#anchor-5" TargetMode="External"/><Relationship Id="rId3" Type="http://schemas.openxmlformats.org/officeDocument/2006/relationships/image" Target="../media/image3.jpeg"/><Relationship Id="rId7" Type="http://schemas.openxmlformats.org/officeDocument/2006/relationships/hyperlink" Target="https://kindlepreneur.com/best-self-publishing-companies/#anchor-4" TargetMode="External"/><Relationship Id="rId12" Type="http://schemas.openxmlformats.org/officeDocument/2006/relationships/hyperlink" Target="https://kindlepreneur.com/best-self-publishing-companies/#anchor-9"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kindlepreneur.com/best-self-publishing-companies/#anchor-3" TargetMode="External"/><Relationship Id="rId11" Type="http://schemas.openxmlformats.org/officeDocument/2006/relationships/hyperlink" Target="https://kindlepreneur.com/best-self-publishing-companies/#anchor-8" TargetMode="External"/><Relationship Id="rId5" Type="http://schemas.openxmlformats.org/officeDocument/2006/relationships/hyperlink" Target="https://kindlepreneur.com/best-self-publishing-companies/#anchor-2" TargetMode="External"/><Relationship Id="rId10" Type="http://schemas.openxmlformats.org/officeDocument/2006/relationships/hyperlink" Target="https://kindlepreneur.com/best-self-publishing-companies/#anchor-7" TargetMode="External"/><Relationship Id="rId4" Type="http://schemas.openxmlformats.org/officeDocument/2006/relationships/hyperlink" Target="https://kindlepreneur.com/best-self-publishing-companies/#anchor-1" TargetMode="External"/><Relationship Id="rId9" Type="http://schemas.openxmlformats.org/officeDocument/2006/relationships/hyperlink" Target="https://kindlepreneur.com/best-self-publishing-companies/#anchor-6"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mobipocket.com/en/downloadsoft/productdetailscreator.asp" TargetMode="External"/><Relationship Id="rId2" Type="http://schemas.openxmlformats.org/officeDocument/2006/relationships/hyperlink" Target="https://calibre-ebook.com/"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shodhganga.inflibnet.ac.in/"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 TargetMode="External"/><Relationship Id="rId2" Type="http://schemas.openxmlformats.org/officeDocument/2006/relationships/hyperlink" Target="https://selfpublishing.com/self-publishing-companies/"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mailto:b.hemlal@gmail.com" TargetMode="Externa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10"/>
          </p:nvPr>
        </p:nvSpPr>
        <p:spPr/>
        <p:txBody>
          <a:bodyPr/>
          <a:lstStyle/>
          <a:p>
            <a:fld id="{3301B771-8F53-4D87-B085-59D87E0BA689}" type="datetime4">
              <a:rPr lang="en-US" smtClean="0"/>
              <a:t>May 17, 2020</a:t>
            </a:fld>
            <a:endParaRPr lang="en-US"/>
          </a:p>
        </p:txBody>
      </p:sp>
      <p:sp>
        <p:nvSpPr>
          <p:cNvPr id="15" name="Footer Placeholder 14"/>
          <p:cNvSpPr>
            <a:spLocks noGrp="1"/>
          </p:cNvSpPr>
          <p:nvPr>
            <p:ph type="ftr" sz="quarter" idx="11"/>
          </p:nvPr>
        </p:nvSpPr>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p:txBody>
          <a:bodyPr/>
          <a:lstStyle/>
          <a:p>
            <a:fld id="{C9E62912-A57B-4EA4-B760-2A9E577EAAFF}" type="slidenum">
              <a:rPr lang="en-US" smtClean="0"/>
              <a:pPr/>
              <a:t>1</a:t>
            </a:fld>
            <a:endParaRPr lang="en-US"/>
          </a:p>
        </p:txBody>
      </p:sp>
      <p:sp>
        <p:nvSpPr>
          <p:cNvPr id="11" name="Content Placeholder 9"/>
          <p:cNvSpPr txBox="1">
            <a:spLocks/>
          </p:cNvSpPr>
          <p:nvPr/>
        </p:nvSpPr>
        <p:spPr>
          <a:xfrm>
            <a:off x="0" y="0"/>
            <a:ext cx="9144000" cy="838200"/>
          </a:xfrm>
          <a:prstGeom prst="rect">
            <a:avLst/>
          </a:prstGeom>
        </p:spPr>
        <p:txBody>
          <a:bodyPr vert="horz" lIns="91440" tIns="45720" rIns="91440" bIns="45720" rtlCol="0">
            <a:normAutofit fontScale="77500" lnSpcReduction="20000"/>
          </a:bodyPr>
          <a:lstStyle/>
          <a:p>
            <a:pPr lvl="0" algn="just">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5257800" cy="3962399"/>
          </a:xfrm>
          <a:prstGeom prst="rect">
            <a:avLst/>
          </a:prstGeom>
        </p:spPr>
      </p:pic>
      <p:sp>
        <p:nvSpPr>
          <p:cNvPr id="16" name="Rectangle 15">
            <a:extLst>
              <a:ext uri="{FF2B5EF4-FFF2-40B4-BE49-F238E27FC236}">
                <a16:creationId xmlns:a16="http://schemas.microsoft.com/office/drawing/2014/main" id="{A7170629-B4C3-46D5-B084-7B9FCA7D5569}"/>
              </a:ext>
            </a:extLst>
          </p:cNvPr>
          <p:cNvSpPr/>
          <p:nvPr/>
        </p:nvSpPr>
        <p:spPr>
          <a:xfrm>
            <a:off x="5257800" y="838200"/>
            <a:ext cx="3886200" cy="4031873"/>
          </a:xfrm>
          <a:prstGeom prst="rect">
            <a:avLst/>
          </a:prstGeom>
        </p:spPr>
        <p:txBody>
          <a:bodyPr wrap="square">
            <a:spAutoFit/>
          </a:bodyPr>
          <a:lstStyle/>
          <a:p>
            <a:pPr lvl="0" algn="ctr">
              <a:buNone/>
              <a:defRPr/>
            </a:pPr>
            <a:r>
              <a:rPr lang="en-US" sz="3200" dirty="0">
                <a:solidFill>
                  <a:srgbClr val="0070C0"/>
                </a:solidFill>
                <a:latin typeface="Bernard MT Condensed" pitchFamily="18" charset="0"/>
              </a:rPr>
              <a:t>Day-2: 17</a:t>
            </a:r>
            <a:r>
              <a:rPr lang="en-US" sz="3200" baseline="30000" dirty="0">
                <a:solidFill>
                  <a:srgbClr val="0070C0"/>
                </a:solidFill>
                <a:latin typeface="Bernard MT Condensed" pitchFamily="18" charset="0"/>
              </a:rPr>
              <a:t>th</a:t>
            </a:r>
            <a:r>
              <a:rPr lang="en-US" sz="3200" dirty="0">
                <a:solidFill>
                  <a:srgbClr val="0070C0"/>
                </a:solidFill>
                <a:latin typeface="Bernard MT Condensed" pitchFamily="18" charset="0"/>
              </a:rPr>
              <a:t> May-2020</a:t>
            </a:r>
          </a:p>
          <a:p>
            <a:pPr lvl="0" algn="ctr">
              <a:buNone/>
              <a:defRPr/>
            </a:pPr>
            <a:r>
              <a:rPr lang="en-US" sz="3200" dirty="0">
                <a:solidFill>
                  <a:srgbClr val="0070C0"/>
                </a:solidFill>
                <a:latin typeface="Bernard MT Condensed" pitchFamily="18" charset="0"/>
              </a:rPr>
              <a:t>Topic: </a:t>
            </a:r>
          </a:p>
          <a:p>
            <a:pPr lvl="0" algn="ctr">
              <a:buNone/>
              <a:defRPr/>
            </a:pPr>
            <a:r>
              <a:rPr lang="en-US" sz="3200" dirty="0">
                <a:latin typeface="Cooper Black" panose="0208090404030B020404" pitchFamily="18" charset="0"/>
              </a:rPr>
              <a:t>Free publication of </a:t>
            </a:r>
            <a:r>
              <a:rPr lang="en-US" sz="3200" dirty="0">
                <a:solidFill>
                  <a:srgbClr val="FF0000"/>
                </a:solidFill>
                <a:latin typeface="Cooper Black" panose="0208090404030B020404" pitchFamily="18" charset="0"/>
              </a:rPr>
              <a:t>thesis</a:t>
            </a:r>
            <a:r>
              <a:rPr lang="en-US" sz="3200" dirty="0">
                <a:latin typeface="Cooper Black" panose="0208090404030B020404" pitchFamily="18" charset="0"/>
              </a:rPr>
              <a:t> and </a:t>
            </a:r>
            <a:r>
              <a:rPr lang="en-US" sz="3200" dirty="0">
                <a:solidFill>
                  <a:srgbClr val="FF0000"/>
                </a:solidFill>
                <a:latin typeface="Cooper Black" panose="0208090404030B020404" pitchFamily="18" charset="0"/>
              </a:rPr>
              <a:t>dissertation</a:t>
            </a:r>
            <a:r>
              <a:rPr lang="en-US" sz="3200" dirty="0">
                <a:latin typeface="Cooper Black" panose="0208090404030B020404" pitchFamily="18" charset="0"/>
              </a:rPr>
              <a:t> in foreign countries with </a:t>
            </a:r>
            <a:r>
              <a:rPr lang="en-US" sz="3200" dirty="0">
                <a:solidFill>
                  <a:srgbClr val="FF0000"/>
                </a:solidFill>
                <a:latin typeface="Cooper Black" panose="0208090404030B020404" pitchFamily="18" charset="0"/>
              </a:rPr>
              <a:t>ISBN number</a:t>
            </a:r>
          </a:p>
        </p:txBody>
      </p:sp>
      <p:sp>
        <p:nvSpPr>
          <p:cNvPr id="18" name="Rectangle 17">
            <a:extLst>
              <a:ext uri="{FF2B5EF4-FFF2-40B4-BE49-F238E27FC236}">
                <a16:creationId xmlns:a16="http://schemas.microsoft.com/office/drawing/2014/main" id="{47720DAF-6E51-4FF9-900C-23C7CEE046EE}"/>
              </a:ext>
            </a:extLst>
          </p:cNvPr>
          <p:cNvSpPr/>
          <p:nvPr/>
        </p:nvSpPr>
        <p:spPr>
          <a:xfrm>
            <a:off x="0" y="5100297"/>
            <a:ext cx="9144000" cy="923330"/>
          </a:xfrm>
          <a:prstGeom prst="rect">
            <a:avLst/>
          </a:prstGeom>
        </p:spPr>
        <p:txBody>
          <a:bodyPr wrap="square">
            <a:spAutoFit/>
          </a:bodyPr>
          <a:lstStyle/>
          <a:p>
            <a:pPr lvl="0" algn="ctr">
              <a:buNone/>
              <a:defRPr/>
            </a:pPr>
            <a:r>
              <a:rPr lang="en-US" dirty="0">
                <a:solidFill>
                  <a:srgbClr val="0070C0"/>
                </a:solidFill>
                <a:latin typeface="Bernard MT Condensed" pitchFamily="18" charset="0"/>
              </a:rPr>
              <a:t>Resource Person:  </a:t>
            </a:r>
          </a:p>
          <a:p>
            <a:pPr lvl="0" algn="ctr">
              <a:buNone/>
              <a:defRPr/>
            </a:pPr>
            <a:r>
              <a:rPr lang="en-US" b="1" dirty="0">
                <a:solidFill>
                  <a:srgbClr val="7030A0"/>
                </a:solidFill>
                <a:latin typeface="Imprint MT Shadow" panose="04020605060303030202" pitchFamily="82" charset="0"/>
              </a:rPr>
              <a:t>Hemlal Bhattarai, </a:t>
            </a:r>
            <a:r>
              <a:rPr lang="en-US" dirty="0">
                <a:solidFill>
                  <a:srgbClr val="7030A0"/>
                </a:solidFill>
                <a:latin typeface="Imprint MT Shadow" panose="04020605060303030202" pitchFamily="82" charset="0"/>
              </a:rPr>
              <a:t>Dean Research &amp; Industrial Linkages, Jigme </a:t>
            </a:r>
            <a:r>
              <a:rPr lang="en-US" dirty="0" err="1">
                <a:solidFill>
                  <a:srgbClr val="7030A0"/>
                </a:solidFill>
                <a:latin typeface="Imprint MT Shadow" panose="04020605060303030202" pitchFamily="82" charset="0"/>
              </a:rPr>
              <a:t>Namgyel</a:t>
            </a:r>
            <a:r>
              <a:rPr lang="en-US" dirty="0">
                <a:solidFill>
                  <a:srgbClr val="7030A0"/>
                </a:solidFill>
                <a:latin typeface="Imprint MT Shadow" panose="04020605060303030202" pitchFamily="82" charset="0"/>
              </a:rPr>
              <a:t> Engineering College, Royal University of Bhutan</a:t>
            </a:r>
          </a:p>
        </p:txBody>
      </p:sp>
      <p:cxnSp>
        <p:nvCxnSpPr>
          <p:cNvPr id="20" name="Straight Connector 19">
            <a:extLst>
              <a:ext uri="{FF2B5EF4-FFF2-40B4-BE49-F238E27FC236}">
                <a16:creationId xmlns:a16="http://schemas.microsoft.com/office/drawing/2014/main" id="{8B959A6F-2BBA-4D88-8C9F-8BE97B366673}"/>
              </a:ext>
            </a:extLst>
          </p:cNvPr>
          <p:cNvCxnSpPr/>
          <p:nvPr/>
        </p:nvCxnSpPr>
        <p:spPr>
          <a:xfrm>
            <a:off x="0" y="83820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DB6EBC-CD44-4973-B423-68706FC19EF0}"/>
              </a:ext>
            </a:extLst>
          </p:cNvPr>
          <p:cNvCxnSpPr/>
          <p:nvPr/>
        </p:nvCxnSpPr>
        <p:spPr>
          <a:xfrm>
            <a:off x="0" y="487007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5DB86-066F-497A-8A98-78E7AA54984B}"/>
              </a:ext>
            </a:extLst>
          </p:cNvPr>
          <p:cNvCxnSpPr/>
          <p:nvPr/>
        </p:nvCxnSpPr>
        <p:spPr>
          <a:xfrm>
            <a:off x="0" y="625385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2023696" y="1122484"/>
            <a:ext cx="7120304" cy="5438918"/>
          </a:xfrm>
        </p:spPr>
        <p:txBody>
          <a:bodyPr>
            <a:normAutofit lnSpcReduction="10000"/>
          </a:bodyPr>
          <a:lstStyle/>
          <a:p>
            <a:pPr marL="457200" lvl="1" indent="0" algn="just">
              <a:buNone/>
            </a:pPr>
            <a:r>
              <a:rPr lang="en-US" sz="4400" b="1" dirty="0">
                <a:solidFill>
                  <a:srgbClr val="002060"/>
                </a:solidFill>
              </a:rPr>
              <a:t>Publication:- General</a:t>
            </a:r>
          </a:p>
          <a:p>
            <a:pPr lvl="1" algn="just">
              <a:buFont typeface="Wingdings" panose="05000000000000000000" pitchFamily="2" charset="2"/>
              <a:buChar char="Ø"/>
            </a:pPr>
            <a:r>
              <a:rPr lang="en-US" sz="4400" b="1" dirty="0"/>
              <a:t>Free &amp; Foreign Countries</a:t>
            </a:r>
          </a:p>
          <a:p>
            <a:pPr marL="1200150" lvl="1" indent="-742950" algn="just">
              <a:buAutoNum type="arabicPeriod"/>
            </a:pPr>
            <a:r>
              <a:rPr lang="en-US" sz="4400" b="1" dirty="0"/>
              <a:t>Free</a:t>
            </a:r>
            <a:r>
              <a:rPr lang="en-US" sz="4400" dirty="0"/>
              <a:t>---As already paid, economical situations, intention.</a:t>
            </a:r>
          </a:p>
          <a:p>
            <a:pPr marL="1200150" lvl="1" indent="-742950" algn="just">
              <a:buAutoNum type="arabicPeriod"/>
            </a:pPr>
            <a:r>
              <a:rPr lang="en-US" sz="4400" b="1" dirty="0"/>
              <a:t>Foreign Countries---</a:t>
            </a:r>
            <a:r>
              <a:rPr lang="en-US" sz="4400" dirty="0"/>
              <a:t> Wider audiences and avenue, reputation...</a:t>
            </a:r>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72A1B418-A990-4F6D-85A6-73E7CAC7243C}"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10</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Star: 7 Points 17">
            <a:extLst>
              <a:ext uri="{FF2B5EF4-FFF2-40B4-BE49-F238E27FC236}">
                <a16:creationId xmlns:a16="http://schemas.microsoft.com/office/drawing/2014/main" id="{7D2F1E7D-93B6-43BF-AA44-7BB17DACB87A}"/>
              </a:ext>
            </a:extLst>
          </p:cNvPr>
          <p:cNvSpPr/>
          <p:nvPr/>
        </p:nvSpPr>
        <p:spPr>
          <a:xfrm>
            <a:off x="4940" y="1288663"/>
            <a:ext cx="2743200" cy="2057396"/>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718AC80-9DEC-4F95-8280-8CCCC8CBF9B5}"/>
              </a:ext>
            </a:extLst>
          </p:cNvPr>
          <p:cNvSpPr txBox="1"/>
          <p:nvPr/>
        </p:nvSpPr>
        <p:spPr>
          <a:xfrm>
            <a:off x="674328" y="2153454"/>
            <a:ext cx="1447800" cy="523220"/>
          </a:xfrm>
          <a:prstGeom prst="rect">
            <a:avLst/>
          </a:prstGeom>
          <a:noFill/>
        </p:spPr>
        <p:txBody>
          <a:bodyPr wrap="square" rtlCol="0">
            <a:spAutoFit/>
          </a:bodyPr>
          <a:lstStyle/>
          <a:p>
            <a:r>
              <a:rPr lang="en-US" sz="2800" b="1" dirty="0"/>
              <a:t>WHERE?</a:t>
            </a:r>
          </a:p>
        </p:txBody>
      </p:sp>
    </p:spTree>
    <p:extLst>
      <p:ext uri="{BB962C8B-B14F-4D97-AF65-F5344CB8AC3E}">
        <p14:creationId xmlns:p14="http://schemas.microsoft.com/office/powerpoint/2010/main" val="335613321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 calcmode="lin" valueType="num">
                                      <p:cBhvr additive="base">
                                        <p:cTn id="1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additive="base">
                                        <p:cTn id="2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additive="base">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838200" y="1122484"/>
            <a:ext cx="8305800" cy="1214463"/>
          </a:xfrm>
        </p:spPr>
        <p:txBody>
          <a:bodyPr>
            <a:normAutofit fontScale="85000" lnSpcReduction="20000"/>
          </a:bodyPr>
          <a:lstStyle/>
          <a:p>
            <a:pPr marL="457200" lvl="1" indent="0" algn="just">
              <a:buNone/>
            </a:pPr>
            <a:r>
              <a:rPr lang="en-US" sz="4400" b="1" dirty="0">
                <a:solidFill>
                  <a:srgbClr val="002060"/>
                </a:solidFill>
              </a:rPr>
              <a:t>Publication:- General</a:t>
            </a:r>
          </a:p>
          <a:p>
            <a:pPr lvl="1" algn="r">
              <a:buFont typeface="Wingdings" panose="05000000000000000000" pitchFamily="2" charset="2"/>
              <a:buChar char="Ø"/>
            </a:pPr>
            <a:r>
              <a:rPr lang="en-US" sz="4400" b="1" dirty="0"/>
              <a:t>  Book with ISBN</a:t>
            </a: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72A1B418-A990-4F6D-85A6-73E7CAC7243C}"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11</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ibbon: Tilted Up 17">
            <a:extLst>
              <a:ext uri="{FF2B5EF4-FFF2-40B4-BE49-F238E27FC236}">
                <a16:creationId xmlns:a16="http://schemas.microsoft.com/office/drawing/2014/main" id="{88D869A1-CA7A-49B1-9498-2C8FF9D59CF2}"/>
              </a:ext>
            </a:extLst>
          </p:cNvPr>
          <p:cNvSpPr/>
          <p:nvPr/>
        </p:nvSpPr>
        <p:spPr>
          <a:xfrm>
            <a:off x="-49488" y="1981200"/>
            <a:ext cx="3390900" cy="1002294"/>
          </a:xfrm>
          <a:prstGeom prst="ribbon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263A218-B4B3-4ACA-B8E3-5E5AF5C9B220}"/>
              </a:ext>
            </a:extLst>
          </p:cNvPr>
          <p:cNvSpPr txBox="1"/>
          <p:nvPr/>
        </p:nvSpPr>
        <p:spPr>
          <a:xfrm>
            <a:off x="1045029" y="2174803"/>
            <a:ext cx="1447800" cy="523220"/>
          </a:xfrm>
          <a:prstGeom prst="rect">
            <a:avLst/>
          </a:prstGeom>
          <a:noFill/>
        </p:spPr>
        <p:txBody>
          <a:bodyPr wrap="square" rtlCol="0">
            <a:spAutoFit/>
          </a:bodyPr>
          <a:lstStyle/>
          <a:p>
            <a:r>
              <a:rPr lang="en-US" sz="2800" b="1" dirty="0"/>
              <a:t>HOW?</a:t>
            </a:r>
          </a:p>
        </p:txBody>
      </p:sp>
      <p:pic>
        <p:nvPicPr>
          <p:cNvPr id="22" name="Picture 21">
            <a:extLst>
              <a:ext uri="{FF2B5EF4-FFF2-40B4-BE49-F238E27FC236}">
                <a16:creationId xmlns:a16="http://schemas.microsoft.com/office/drawing/2014/main" id="{25B53C71-47A5-4BF5-BAA1-02A268A38C1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38574" y="2336951"/>
            <a:ext cx="1914527" cy="863448"/>
          </a:xfrm>
          <a:prstGeom prst="rect">
            <a:avLst/>
          </a:prstGeom>
          <a:noFill/>
          <a:ln>
            <a:noFill/>
          </a:ln>
        </p:spPr>
      </p:pic>
      <p:pic>
        <p:nvPicPr>
          <p:cNvPr id="114690" name="Picture 2">
            <a:extLst>
              <a:ext uri="{FF2B5EF4-FFF2-40B4-BE49-F238E27FC236}">
                <a16:creationId xmlns:a16="http://schemas.microsoft.com/office/drawing/2014/main" id="{135596A4-AF23-4B79-800D-E1ABBFD9C3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5100" y="2119674"/>
            <a:ext cx="2651174" cy="1766523"/>
          </a:xfrm>
          <a:prstGeom prst="rect">
            <a:avLst/>
          </a:prstGeom>
          <a:solidFill>
            <a:schemeClr val="accent6">
              <a:lumMod val="60000"/>
              <a:lumOff val="40000"/>
            </a:schemeClr>
          </a:solidFill>
        </p:spPr>
      </p:pic>
      <p:sp>
        <p:nvSpPr>
          <p:cNvPr id="20" name="Content Placeholder 9">
            <a:extLst>
              <a:ext uri="{FF2B5EF4-FFF2-40B4-BE49-F238E27FC236}">
                <a16:creationId xmlns:a16="http://schemas.microsoft.com/office/drawing/2014/main" id="{B6DEB736-BCF8-4C19-B71D-2FF733A5887A}"/>
              </a:ext>
            </a:extLst>
          </p:cNvPr>
          <p:cNvSpPr txBox="1">
            <a:spLocks/>
          </p:cNvSpPr>
          <p:nvPr/>
        </p:nvSpPr>
        <p:spPr>
          <a:xfrm>
            <a:off x="0" y="3842209"/>
            <a:ext cx="9144000" cy="264724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00150" lvl="1" indent="-742950" algn="just">
              <a:buFont typeface="Arial" pitchFamily="34" charset="0"/>
              <a:buAutoNum type="arabicPeriod"/>
            </a:pPr>
            <a:r>
              <a:rPr lang="en-US" sz="4400" b="1" dirty="0"/>
              <a:t>Book---</a:t>
            </a:r>
            <a:r>
              <a:rPr lang="en-US" sz="4400" dirty="0"/>
              <a:t>Want to say something, Specific and larger audiences, join and create conversation...</a:t>
            </a:r>
          </a:p>
          <a:p>
            <a:pPr marL="1200150" lvl="1" indent="-742950" algn="just">
              <a:buFont typeface="Arial" pitchFamily="34" charset="0"/>
              <a:buAutoNum type="arabicPeriod"/>
            </a:pPr>
            <a:r>
              <a:rPr lang="en-US" sz="4400" b="1" dirty="0"/>
              <a:t>ISBN--- </a:t>
            </a:r>
            <a:r>
              <a:rPr lang="en-US" sz="4400" dirty="0"/>
              <a:t>authenticate, genuine, intellectual property .</a:t>
            </a:r>
          </a:p>
          <a:p>
            <a:pPr marL="457200" lvl="1" indent="0" algn="just">
              <a:buFont typeface="Arial" pitchFamily="34" charset="0"/>
              <a:buNone/>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Font typeface="Arial" pitchFamily="34" charset="0"/>
              <a:buNone/>
            </a:pPr>
            <a:endParaRPr lang="en-US" sz="4000" dirty="0">
              <a:solidFill>
                <a:srgbClr val="0070C0"/>
              </a:solidFill>
              <a:latin typeface="Bernard MT Condensed" pitchFamily="18" charset="0"/>
            </a:endParaRPr>
          </a:p>
        </p:txBody>
      </p:sp>
    </p:spTree>
    <p:extLst>
      <p:ext uri="{BB962C8B-B14F-4D97-AF65-F5344CB8AC3E}">
        <p14:creationId xmlns:p14="http://schemas.microsoft.com/office/powerpoint/2010/main" val="40177914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 calcmode="lin" valueType="num">
                                      <p:cBhvr additive="base">
                                        <p:cTn id="1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 calcmode="lin" valueType="num">
                                      <p:cBhvr additive="base">
                                        <p:cTn id="2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4690"/>
                                        </p:tgtEl>
                                        <p:attrNameLst>
                                          <p:attrName>style.visibility</p:attrName>
                                        </p:attrNameLst>
                                      </p:cBhvr>
                                      <p:to>
                                        <p:strVal val="visible"/>
                                      </p:to>
                                    </p:set>
                                    <p:anim calcmode="lin" valueType="num">
                                      <p:cBhvr additive="base">
                                        <p:cTn id="35" dur="500" fill="hold"/>
                                        <p:tgtEl>
                                          <p:spTgt spid="114690"/>
                                        </p:tgtEl>
                                        <p:attrNameLst>
                                          <p:attrName>ppt_x</p:attrName>
                                        </p:attrNameLst>
                                      </p:cBhvr>
                                      <p:tavLst>
                                        <p:tav tm="0">
                                          <p:val>
                                            <p:strVal val="#ppt_x"/>
                                          </p:val>
                                        </p:tav>
                                        <p:tav tm="100000">
                                          <p:val>
                                            <p:strVal val="#ppt_x"/>
                                          </p:val>
                                        </p:tav>
                                      </p:tavLst>
                                    </p:anim>
                                    <p:anim calcmode="lin" valueType="num">
                                      <p:cBhvr additive="base">
                                        <p:cTn id="36" dur="500" fill="hold"/>
                                        <p:tgtEl>
                                          <p:spTgt spid="114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22274" y="1122484"/>
            <a:ext cx="9166274" cy="5438918"/>
          </a:xfrm>
        </p:spPr>
        <p:txBody>
          <a:bodyPr>
            <a:normAutofit/>
          </a:bodyPr>
          <a:lstStyle/>
          <a:p>
            <a:pPr marL="457200" lvl="1" indent="0" algn="just">
              <a:buNone/>
            </a:pPr>
            <a:r>
              <a:rPr lang="en-US" sz="4400" b="1" dirty="0">
                <a:solidFill>
                  <a:srgbClr val="002060"/>
                </a:solidFill>
              </a:rPr>
              <a:t>Publication:- General</a:t>
            </a:r>
          </a:p>
          <a:p>
            <a:pPr lvl="1" algn="r">
              <a:buFont typeface="Wingdings" panose="05000000000000000000" pitchFamily="2" charset="2"/>
              <a:buChar char="Ø"/>
            </a:pPr>
            <a:r>
              <a:rPr lang="en-US" sz="4400" b="1" dirty="0"/>
              <a:t>  Publishing a Book with ISBN</a:t>
            </a:r>
          </a:p>
          <a:p>
            <a:pPr marL="457200" lvl="1" indent="0" algn="r">
              <a:buNone/>
            </a:pPr>
            <a:r>
              <a:rPr lang="en-US" sz="4400" b="1" dirty="0"/>
              <a:t>                   </a:t>
            </a: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72A1B418-A990-4F6D-85A6-73E7CAC7243C}"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12</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34947C4C-846C-47ED-9D3B-074E0DD93F3C}"/>
              </a:ext>
            </a:extLst>
          </p:cNvPr>
          <p:cNvGraphicFramePr/>
          <p:nvPr>
            <p:extLst>
              <p:ext uri="{D42A27DB-BD31-4B8C-83A1-F6EECF244321}">
                <p14:modId xmlns:p14="http://schemas.microsoft.com/office/powerpoint/2010/main" val="1800014866"/>
              </p:ext>
            </p:extLst>
          </p:nvPr>
        </p:nvGraphicFramePr>
        <p:xfrm>
          <a:off x="304800" y="2780521"/>
          <a:ext cx="8686800" cy="3780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D9A01289-B654-49E4-BF6E-B967431A0FCB}"/>
              </a:ext>
            </a:extLst>
          </p:cNvPr>
          <p:cNvSpPr/>
          <p:nvPr/>
        </p:nvSpPr>
        <p:spPr>
          <a:xfrm>
            <a:off x="5513363" y="6341414"/>
            <a:ext cx="3608363" cy="261610"/>
          </a:xfrm>
          <a:prstGeom prst="rect">
            <a:avLst/>
          </a:prstGeom>
        </p:spPr>
        <p:txBody>
          <a:bodyPr wrap="square">
            <a:spAutoFit/>
          </a:bodyPr>
          <a:lstStyle/>
          <a:p>
            <a:r>
              <a:rPr lang="en-US" sz="1100" dirty="0">
                <a:latin typeface="HelveticaNeueLTStd-Roman"/>
              </a:rPr>
              <a:t>Source: Popularize your research, By </a:t>
            </a:r>
            <a:r>
              <a:rPr lang="en-US" sz="1100" dirty="0" err="1">
                <a:latin typeface="HelveticaNeueLTStd-Roman"/>
              </a:rPr>
              <a:t>Aïna</a:t>
            </a:r>
            <a:r>
              <a:rPr lang="en-US" sz="1100" dirty="0">
                <a:latin typeface="HelveticaNeueLTStd-Roman"/>
              </a:rPr>
              <a:t> </a:t>
            </a:r>
            <a:r>
              <a:rPr lang="en-US" sz="1100" dirty="0" err="1">
                <a:latin typeface="HelveticaNeueLTStd-Roman"/>
              </a:rPr>
              <a:t>Olagnon</a:t>
            </a:r>
            <a:endParaRPr lang="en-US" sz="1100" dirty="0"/>
          </a:p>
        </p:txBody>
      </p:sp>
      <p:sp>
        <p:nvSpPr>
          <p:cNvPr id="5" name="Action Button: Help 4">
            <a:hlinkClick r:id="" action="ppaction://noaction" highlightClick="1"/>
            <a:extLst>
              <a:ext uri="{FF2B5EF4-FFF2-40B4-BE49-F238E27FC236}">
                <a16:creationId xmlns:a16="http://schemas.microsoft.com/office/drawing/2014/main" id="{33F32E1B-7DCD-4AF2-AAF0-AAF94ACB11C3}"/>
              </a:ext>
            </a:extLst>
          </p:cNvPr>
          <p:cNvSpPr/>
          <p:nvPr/>
        </p:nvSpPr>
        <p:spPr>
          <a:xfrm>
            <a:off x="304800" y="1828800"/>
            <a:ext cx="1219200" cy="917711"/>
          </a:xfrm>
          <a:prstGeom prst="actionButtonHelp">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3 W’s</a:t>
            </a:r>
          </a:p>
        </p:txBody>
      </p:sp>
    </p:spTree>
    <p:extLst>
      <p:ext uri="{BB962C8B-B14F-4D97-AF65-F5344CB8AC3E}">
        <p14:creationId xmlns:p14="http://schemas.microsoft.com/office/powerpoint/2010/main" val="10292705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Publication:- General</a:t>
            </a:r>
          </a:p>
          <a:p>
            <a:pPr lvl="1" algn="just">
              <a:buFont typeface="Wingdings" panose="05000000000000000000" pitchFamily="2" charset="2"/>
              <a:buChar char="Ø"/>
            </a:pPr>
            <a:r>
              <a:rPr lang="en-US" sz="4400" b="1" dirty="0"/>
              <a:t>Platform for Free Publication</a:t>
            </a:r>
          </a:p>
          <a:p>
            <a:pPr marL="457200" lvl="1" indent="0" algn="just">
              <a:buNone/>
            </a:pPr>
            <a:r>
              <a:rPr lang="en-US" sz="4400" b="1" i="1" dirty="0">
                <a:solidFill>
                  <a:srgbClr val="002060"/>
                </a:solidFill>
              </a:rPr>
              <a:t>Factors of consideration;</a:t>
            </a:r>
          </a:p>
          <a:p>
            <a:pPr marL="457200" lvl="1" indent="0" algn="just">
              <a:buNone/>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13</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Scroll: Vertical 1">
            <a:extLst>
              <a:ext uri="{FF2B5EF4-FFF2-40B4-BE49-F238E27FC236}">
                <a16:creationId xmlns:a16="http://schemas.microsoft.com/office/drawing/2014/main" id="{C4992828-903B-4DC1-A556-22FC0DA58186}"/>
              </a:ext>
            </a:extLst>
          </p:cNvPr>
          <p:cNvSpPr/>
          <p:nvPr/>
        </p:nvSpPr>
        <p:spPr>
          <a:xfrm>
            <a:off x="28219" y="3780126"/>
            <a:ext cx="2438400" cy="220977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3960C5-D1FF-49F3-B92B-639DC0203DAB}"/>
              </a:ext>
            </a:extLst>
          </p:cNvPr>
          <p:cNvSpPr txBox="1"/>
          <p:nvPr/>
        </p:nvSpPr>
        <p:spPr>
          <a:xfrm>
            <a:off x="350207" y="4223910"/>
            <a:ext cx="1714500" cy="1569660"/>
          </a:xfrm>
          <a:prstGeom prst="rect">
            <a:avLst/>
          </a:prstGeom>
          <a:noFill/>
        </p:spPr>
        <p:txBody>
          <a:bodyPr wrap="square" rtlCol="0">
            <a:spAutoFit/>
          </a:bodyPr>
          <a:lstStyle/>
          <a:p>
            <a:pPr algn="ctr"/>
            <a:r>
              <a:rPr lang="en-US" sz="3200" b="1" dirty="0"/>
              <a:t>In full </a:t>
            </a:r>
          </a:p>
          <a:p>
            <a:pPr algn="ctr"/>
            <a:r>
              <a:rPr lang="en-US" sz="3200" b="1" dirty="0"/>
              <a:t>or </a:t>
            </a:r>
          </a:p>
          <a:p>
            <a:pPr algn="ctr"/>
            <a:r>
              <a:rPr lang="en-US" sz="3200" b="1" dirty="0"/>
              <a:t>in part</a:t>
            </a:r>
          </a:p>
        </p:txBody>
      </p:sp>
      <p:sp>
        <p:nvSpPr>
          <p:cNvPr id="5" name="Flowchart: Delay 4">
            <a:extLst>
              <a:ext uri="{FF2B5EF4-FFF2-40B4-BE49-F238E27FC236}">
                <a16:creationId xmlns:a16="http://schemas.microsoft.com/office/drawing/2014/main" id="{35D99A90-15C4-485F-8E7A-7DCE2BF58EB5}"/>
              </a:ext>
            </a:extLst>
          </p:cNvPr>
          <p:cNvSpPr/>
          <p:nvPr/>
        </p:nvSpPr>
        <p:spPr>
          <a:xfrm>
            <a:off x="2971800" y="3780126"/>
            <a:ext cx="2675667" cy="2209773"/>
          </a:xfrm>
          <a:prstGeom prst="flowChartDe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95054BF-969C-47F9-BBD9-0AD72AF7A6C4}"/>
              </a:ext>
            </a:extLst>
          </p:cNvPr>
          <p:cNvSpPr txBox="1"/>
          <p:nvPr/>
        </p:nvSpPr>
        <p:spPr>
          <a:xfrm>
            <a:off x="3070776" y="4223910"/>
            <a:ext cx="1943100" cy="2000548"/>
          </a:xfrm>
          <a:prstGeom prst="rect">
            <a:avLst/>
          </a:prstGeom>
          <a:noFill/>
        </p:spPr>
        <p:txBody>
          <a:bodyPr wrap="square" rtlCol="0">
            <a:spAutoFit/>
          </a:bodyPr>
          <a:lstStyle/>
          <a:p>
            <a:pPr algn="ctr"/>
            <a:r>
              <a:rPr lang="en-US" sz="3200" b="1" dirty="0"/>
              <a:t>As a book or </a:t>
            </a:r>
          </a:p>
          <a:p>
            <a:pPr algn="ctr"/>
            <a:r>
              <a:rPr lang="en-US" sz="3200" b="1" dirty="0"/>
              <a:t>chapter</a:t>
            </a:r>
          </a:p>
          <a:p>
            <a:pPr algn="ctr"/>
            <a:endParaRPr lang="en-US" sz="2800" b="1" dirty="0"/>
          </a:p>
        </p:txBody>
      </p:sp>
      <p:sp>
        <p:nvSpPr>
          <p:cNvPr id="7" name="Flowchart: Off-page Connector 6">
            <a:extLst>
              <a:ext uri="{FF2B5EF4-FFF2-40B4-BE49-F238E27FC236}">
                <a16:creationId xmlns:a16="http://schemas.microsoft.com/office/drawing/2014/main" id="{E606F1D8-4F12-4A2B-9B05-9F69735AB504}"/>
              </a:ext>
            </a:extLst>
          </p:cNvPr>
          <p:cNvSpPr/>
          <p:nvPr/>
        </p:nvSpPr>
        <p:spPr>
          <a:xfrm>
            <a:off x="6251624" y="3780126"/>
            <a:ext cx="2914650" cy="2209773"/>
          </a:xfrm>
          <a:prstGeom prst="flowChartOffpageConnector">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54FEEF-554E-494E-A1C9-9B213F27220B}"/>
              </a:ext>
            </a:extLst>
          </p:cNvPr>
          <p:cNvSpPr txBox="1"/>
          <p:nvPr/>
        </p:nvSpPr>
        <p:spPr>
          <a:xfrm>
            <a:off x="6515100" y="4143867"/>
            <a:ext cx="2221188" cy="1508105"/>
          </a:xfrm>
          <a:prstGeom prst="rect">
            <a:avLst/>
          </a:prstGeom>
          <a:noFill/>
        </p:spPr>
        <p:txBody>
          <a:bodyPr wrap="square" rtlCol="0">
            <a:spAutoFit/>
          </a:bodyPr>
          <a:lstStyle/>
          <a:p>
            <a:pPr algn="ctr"/>
            <a:r>
              <a:rPr lang="en-US" sz="3200" b="1" dirty="0"/>
              <a:t>Broader intentions.</a:t>
            </a:r>
          </a:p>
          <a:p>
            <a:pPr algn="ctr"/>
            <a:endParaRPr lang="en-US" sz="2800" b="1" dirty="0"/>
          </a:p>
        </p:txBody>
      </p:sp>
      <p:sp>
        <p:nvSpPr>
          <p:cNvPr id="18" name="Rectangle 17">
            <a:extLst>
              <a:ext uri="{FF2B5EF4-FFF2-40B4-BE49-F238E27FC236}">
                <a16:creationId xmlns:a16="http://schemas.microsoft.com/office/drawing/2014/main" id="{E5DFDAFA-AA17-44C2-94A8-7966A792AD93}"/>
              </a:ext>
            </a:extLst>
          </p:cNvPr>
          <p:cNvSpPr/>
          <p:nvPr/>
        </p:nvSpPr>
        <p:spPr>
          <a:xfrm>
            <a:off x="2393564" y="4885012"/>
            <a:ext cx="389850" cy="369332"/>
          </a:xfrm>
          <a:prstGeom prst="rect">
            <a:avLst/>
          </a:prstGeom>
        </p:spPr>
        <p:txBody>
          <a:bodyPr wrap="none">
            <a:spAutoFit/>
          </a:bodyPr>
          <a:lstStyle/>
          <a:p>
            <a:r>
              <a:rPr lang="en-US" b="1" dirty="0"/>
              <a:t>or</a:t>
            </a:r>
            <a:endParaRPr lang="en-US" dirty="0"/>
          </a:p>
        </p:txBody>
      </p:sp>
      <p:sp>
        <p:nvSpPr>
          <p:cNvPr id="19" name="Rectangle 18">
            <a:extLst>
              <a:ext uri="{FF2B5EF4-FFF2-40B4-BE49-F238E27FC236}">
                <a16:creationId xmlns:a16="http://schemas.microsoft.com/office/drawing/2014/main" id="{6635DDF0-061B-4A77-81B0-2575EF369417}"/>
              </a:ext>
            </a:extLst>
          </p:cNvPr>
          <p:cNvSpPr/>
          <p:nvPr/>
        </p:nvSpPr>
        <p:spPr>
          <a:xfrm>
            <a:off x="5768094" y="4713253"/>
            <a:ext cx="389850" cy="369332"/>
          </a:xfrm>
          <a:prstGeom prst="rect">
            <a:avLst/>
          </a:prstGeom>
        </p:spPr>
        <p:txBody>
          <a:bodyPr wrap="none">
            <a:spAutoFit/>
          </a:bodyPr>
          <a:lstStyle/>
          <a:p>
            <a:r>
              <a:rPr lang="en-US" b="1" dirty="0"/>
              <a:t>or</a:t>
            </a:r>
            <a:endParaRPr lang="en-US" dirty="0"/>
          </a:p>
        </p:txBody>
      </p:sp>
    </p:spTree>
    <p:extLst>
      <p:ext uri="{BB962C8B-B14F-4D97-AF65-F5344CB8AC3E}">
        <p14:creationId xmlns:p14="http://schemas.microsoft.com/office/powerpoint/2010/main" val="41280597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p:bldP spid="7" grpId="0" animBg="1"/>
      <p:bldP spid="8"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Publication:- General</a:t>
            </a:r>
          </a:p>
          <a:p>
            <a:pPr lvl="1" algn="just">
              <a:buFont typeface="Wingdings" panose="05000000000000000000" pitchFamily="2" charset="2"/>
              <a:buChar char="Ø"/>
            </a:pPr>
            <a:r>
              <a:rPr lang="en-US" sz="4400" b="1" dirty="0"/>
              <a:t>Platform for Free Publication</a:t>
            </a:r>
          </a:p>
          <a:p>
            <a:pPr lvl="1" algn="just">
              <a:buFont typeface="Wingdings" panose="05000000000000000000" pitchFamily="2" charset="2"/>
              <a:buChar char="ü"/>
            </a:pPr>
            <a:r>
              <a:rPr lang="en-US" sz="4400" dirty="0"/>
              <a:t>Scoping exercise is vital here.</a:t>
            </a:r>
          </a:p>
          <a:p>
            <a:pPr lvl="1" algn="just">
              <a:buFont typeface="Wingdings" panose="05000000000000000000" pitchFamily="2" charset="2"/>
              <a:buChar char="ü"/>
            </a:pPr>
            <a:r>
              <a:rPr lang="en-US" sz="4400" dirty="0"/>
              <a:t>Critical analysis.</a:t>
            </a:r>
          </a:p>
          <a:p>
            <a:pPr lvl="1" algn="just">
              <a:buFont typeface="Wingdings" panose="05000000000000000000" pitchFamily="2" charset="2"/>
              <a:buChar char="ü"/>
            </a:pPr>
            <a:r>
              <a:rPr lang="en-US" sz="4400" dirty="0"/>
              <a:t>Authenticate the right platform based on the objectives &amp; records.</a:t>
            </a:r>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dirty="0"/>
              <a:t>Hemlal Bhattarai, DRIL, JNEC, RUB for TORMP-2020</a:t>
            </a:r>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14</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3742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background</a:t>
            </a:r>
          </a:p>
        </p:txBody>
      </p:sp>
      <p:sp>
        <p:nvSpPr>
          <p:cNvPr id="13" name="Date Placeholder 12"/>
          <p:cNvSpPr>
            <a:spLocks noGrp="1"/>
          </p:cNvSpPr>
          <p:nvPr>
            <p:ph type="dt" sz="half" idx="10"/>
          </p:nvPr>
        </p:nvSpPr>
        <p:spPr>
          <a:xfrm>
            <a:off x="22274" y="6595403"/>
            <a:ext cx="2133600" cy="228600"/>
          </a:xfrm>
        </p:spPr>
        <p:txBody>
          <a:bodyPr/>
          <a:lstStyle/>
          <a:p>
            <a:fld id="{C1DB9A3C-512F-453C-9BD7-9BC1FC8FFE5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15</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F7CD479-D795-4DB8-8DDB-86D531800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1757"/>
            <a:ext cx="9121725" cy="5399650"/>
          </a:xfrm>
          <a:prstGeom prst="rect">
            <a:avLst/>
          </a:prstGeom>
        </p:spPr>
      </p:pic>
    </p:spTree>
    <p:extLst>
      <p:ext uri="{BB962C8B-B14F-4D97-AF65-F5344CB8AC3E}">
        <p14:creationId xmlns:p14="http://schemas.microsoft.com/office/powerpoint/2010/main" val="2924754354"/>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12885"/>
          </a:xfrm>
        </p:spPr>
        <p:txBody>
          <a:bodyPr>
            <a:normAutofit fontScale="85000" lnSpcReduction="20000"/>
          </a:bodyPr>
          <a:lstStyle/>
          <a:p>
            <a:pPr marL="457200" lvl="1" indent="0" algn="just">
              <a:buNone/>
            </a:pPr>
            <a:r>
              <a:rPr lang="en-US" sz="4000" b="1" dirty="0">
                <a:solidFill>
                  <a:srgbClr val="002060"/>
                </a:solidFill>
              </a:rPr>
              <a:t>Publication:- Some platforms (example)</a:t>
            </a:r>
          </a:p>
          <a:p>
            <a:pPr algn="just">
              <a:buNone/>
            </a:pPr>
            <a:endParaRPr lang="en-US" sz="5400" b="1" dirty="0"/>
          </a:p>
          <a:p>
            <a:pPr algn="just">
              <a:buNone/>
            </a:pPr>
            <a:endParaRPr lang="en-US" sz="5400" b="1" dirty="0"/>
          </a:p>
          <a:p>
            <a:pPr algn="just">
              <a:buNone/>
            </a:pPr>
            <a:endParaRPr lang="en-US" sz="5400" b="1" dirty="0"/>
          </a:p>
          <a:p>
            <a:pPr algn="just">
              <a:buNone/>
            </a:pPr>
            <a:endParaRPr lang="en-US" sz="5400" b="1"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pPr algn="ctr"/>
            <a:fld id="{FC350DDC-A342-442A-82E7-1B8E001B05B7}" type="datetime4">
              <a:rPr lang="en-US"/>
              <a:pPr algn="ctr"/>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dirty="0"/>
              <a:t>Hemlal Bhattarai, DRIL, JNEC, RUB for TORMP-2020</a:t>
            </a:r>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a:pPr/>
              <a:t>16</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CADD060-F711-4953-B7E0-C6667FFC6C9D}"/>
              </a:ext>
            </a:extLst>
          </p:cNvPr>
          <p:cNvSpPr/>
          <p:nvPr/>
        </p:nvSpPr>
        <p:spPr>
          <a:xfrm>
            <a:off x="6819899" y="2516072"/>
            <a:ext cx="2263287" cy="1295392"/>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5" name="TextBox 4">
            <a:extLst>
              <a:ext uri="{FF2B5EF4-FFF2-40B4-BE49-F238E27FC236}">
                <a16:creationId xmlns:a16="http://schemas.microsoft.com/office/drawing/2014/main" id="{D8C841DF-2C57-4101-AA13-E330DBAB6A46}"/>
              </a:ext>
            </a:extLst>
          </p:cNvPr>
          <p:cNvSpPr txBox="1"/>
          <p:nvPr/>
        </p:nvSpPr>
        <p:spPr>
          <a:xfrm>
            <a:off x="7165144" y="2936661"/>
            <a:ext cx="1813418" cy="523220"/>
          </a:xfrm>
          <a:prstGeom prst="rect">
            <a:avLst/>
          </a:prstGeom>
          <a:noFill/>
        </p:spPr>
        <p:txBody>
          <a:bodyPr wrap="square" rtlCol="0">
            <a:spAutoFit/>
          </a:bodyPr>
          <a:lstStyle/>
          <a:p>
            <a:r>
              <a:rPr lang="en-US" sz="2800" b="1" u="sng" dirty="0" err="1">
                <a:hlinkClick r:id="rId3"/>
              </a:rPr>
              <a:t>bookriz</a:t>
            </a:r>
            <a:endParaRPr lang="en-US" sz="2800" b="1" dirty="0"/>
          </a:p>
        </p:txBody>
      </p:sp>
      <p:sp>
        <p:nvSpPr>
          <p:cNvPr id="18" name="Oval 17">
            <a:extLst>
              <a:ext uri="{FF2B5EF4-FFF2-40B4-BE49-F238E27FC236}">
                <a16:creationId xmlns:a16="http://schemas.microsoft.com/office/drawing/2014/main" id="{9F4F4D4B-DDBF-4DD9-8C85-34693C87E10E}"/>
              </a:ext>
            </a:extLst>
          </p:cNvPr>
          <p:cNvSpPr/>
          <p:nvPr/>
        </p:nvSpPr>
        <p:spPr>
          <a:xfrm>
            <a:off x="434188" y="4601134"/>
            <a:ext cx="1676400" cy="1295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2" name="Oval 21">
            <a:extLst>
              <a:ext uri="{FF2B5EF4-FFF2-40B4-BE49-F238E27FC236}">
                <a16:creationId xmlns:a16="http://schemas.microsoft.com/office/drawing/2014/main" id="{3F913E65-DCEF-4316-83DB-753DF24B361F}"/>
              </a:ext>
            </a:extLst>
          </p:cNvPr>
          <p:cNvSpPr/>
          <p:nvPr/>
        </p:nvSpPr>
        <p:spPr>
          <a:xfrm>
            <a:off x="4877816" y="5200072"/>
            <a:ext cx="2263287" cy="129539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3" name="TextBox 22">
            <a:extLst>
              <a:ext uri="{FF2B5EF4-FFF2-40B4-BE49-F238E27FC236}">
                <a16:creationId xmlns:a16="http://schemas.microsoft.com/office/drawing/2014/main" id="{87DFB950-BDEE-487E-9701-6164491CC30C}"/>
              </a:ext>
            </a:extLst>
          </p:cNvPr>
          <p:cNvSpPr txBox="1"/>
          <p:nvPr/>
        </p:nvSpPr>
        <p:spPr>
          <a:xfrm>
            <a:off x="4879292" y="5525968"/>
            <a:ext cx="2263286" cy="523220"/>
          </a:xfrm>
          <a:prstGeom prst="rect">
            <a:avLst/>
          </a:prstGeom>
          <a:noFill/>
        </p:spPr>
        <p:txBody>
          <a:bodyPr wrap="square" rtlCol="0">
            <a:spAutoFit/>
          </a:bodyPr>
          <a:lstStyle/>
          <a:p>
            <a:r>
              <a:rPr lang="en-US" sz="2800" b="1" u="sng" dirty="0" err="1">
                <a:hlinkClick r:id="rId4"/>
              </a:rPr>
              <a:t>tckpublishing</a:t>
            </a:r>
            <a:r>
              <a:rPr lang="en-US" sz="2800" b="1" u="sng" dirty="0">
                <a:hlinkClick r:id="rId4"/>
              </a:rPr>
              <a:t> </a:t>
            </a:r>
            <a:endParaRPr lang="en-US" sz="2800" b="1" dirty="0"/>
          </a:p>
        </p:txBody>
      </p:sp>
      <p:sp>
        <p:nvSpPr>
          <p:cNvPr id="24" name="Oval 23">
            <a:extLst>
              <a:ext uri="{FF2B5EF4-FFF2-40B4-BE49-F238E27FC236}">
                <a16:creationId xmlns:a16="http://schemas.microsoft.com/office/drawing/2014/main" id="{7A62449D-7CA2-404C-A0CD-BFADB5F7A21A}"/>
              </a:ext>
            </a:extLst>
          </p:cNvPr>
          <p:cNvSpPr/>
          <p:nvPr/>
        </p:nvSpPr>
        <p:spPr>
          <a:xfrm>
            <a:off x="1982573" y="1600633"/>
            <a:ext cx="1676400" cy="129539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5" name="TextBox 24">
            <a:extLst>
              <a:ext uri="{FF2B5EF4-FFF2-40B4-BE49-F238E27FC236}">
                <a16:creationId xmlns:a16="http://schemas.microsoft.com/office/drawing/2014/main" id="{8F387CEA-1CEE-4122-A512-C4F8CA303943}"/>
              </a:ext>
            </a:extLst>
          </p:cNvPr>
          <p:cNvSpPr txBox="1"/>
          <p:nvPr/>
        </p:nvSpPr>
        <p:spPr>
          <a:xfrm>
            <a:off x="2409586" y="1926529"/>
            <a:ext cx="1203374" cy="523220"/>
          </a:xfrm>
          <a:prstGeom prst="rect">
            <a:avLst/>
          </a:prstGeom>
          <a:noFill/>
        </p:spPr>
        <p:txBody>
          <a:bodyPr wrap="square" rtlCol="0">
            <a:spAutoFit/>
          </a:bodyPr>
          <a:lstStyle/>
          <a:p>
            <a:r>
              <a:rPr lang="en-US" sz="2800" b="1" u="sng" dirty="0">
                <a:hlinkClick r:id="rId5"/>
              </a:rPr>
              <a:t>grin</a:t>
            </a:r>
            <a:endParaRPr lang="en-US" sz="2800" b="1" dirty="0"/>
          </a:p>
        </p:txBody>
      </p:sp>
      <p:sp>
        <p:nvSpPr>
          <p:cNvPr id="26" name="Oval 25">
            <a:extLst>
              <a:ext uri="{FF2B5EF4-FFF2-40B4-BE49-F238E27FC236}">
                <a16:creationId xmlns:a16="http://schemas.microsoft.com/office/drawing/2014/main" id="{F5C81469-144F-4530-8063-ED63CE5D2904}"/>
              </a:ext>
            </a:extLst>
          </p:cNvPr>
          <p:cNvSpPr/>
          <p:nvPr/>
        </p:nvSpPr>
        <p:spPr>
          <a:xfrm>
            <a:off x="2364113" y="5248830"/>
            <a:ext cx="2083770" cy="129539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7" name="TextBox 26">
            <a:extLst>
              <a:ext uri="{FF2B5EF4-FFF2-40B4-BE49-F238E27FC236}">
                <a16:creationId xmlns:a16="http://schemas.microsoft.com/office/drawing/2014/main" id="{390761A4-846C-48F2-8793-09FF21609C2D}"/>
              </a:ext>
            </a:extLst>
          </p:cNvPr>
          <p:cNvSpPr txBox="1"/>
          <p:nvPr/>
        </p:nvSpPr>
        <p:spPr>
          <a:xfrm>
            <a:off x="2437085" y="5587969"/>
            <a:ext cx="2010798" cy="523220"/>
          </a:xfrm>
          <a:prstGeom prst="rect">
            <a:avLst/>
          </a:prstGeom>
          <a:noFill/>
        </p:spPr>
        <p:txBody>
          <a:bodyPr wrap="square" rtlCol="0">
            <a:spAutoFit/>
          </a:bodyPr>
          <a:lstStyle/>
          <a:p>
            <a:r>
              <a:rPr lang="en-US" sz="2800" b="1" dirty="0" err="1">
                <a:hlinkClick r:id="rId6"/>
              </a:rPr>
              <a:t>kdp.amazon</a:t>
            </a:r>
            <a:endParaRPr lang="en-US" sz="2800" b="1" dirty="0"/>
          </a:p>
        </p:txBody>
      </p:sp>
      <p:sp>
        <p:nvSpPr>
          <p:cNvPr id="28" name="Oval 27">
            <a:extLst>
              <a:ext uri="{FF2B5EF4-FFF2-40B4-BE49-F238E27FC236}">
                <a16:creationId xmlns:a16="http://schemas.microsoft.com/office/drawing/2014/main" id="{23AEF1AB-1DF1-4BBE-A1D8-745DF2227A13}"/>
              </a:ext>
            </a:extLst>
          </p:cNvPr>
          <p:cNvSpPr/>
          <p:nvPr/>
        </p:nvSpPr>
        <p:spPr>
          <a:xfrm>
            <a:off x="-17589" y="2681362"/>
            <a:ext cx="2555196" cy="1295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9" name="TextBox 28">
            <a:extLst>
              <a:ext uri="{FF2B5EF4-FFF2-40B4-BE49-F238E27FC236}">
                <a16:creationId xmlns:a16="http://schemas.microsoft.com/office/drawing/2014/main" id="{0EF4DE8B-8592-42FF-BFF2-492D2D6284B3}"/>
              </a:ext>
            </a:extLst>
          </p:cNvPr>
          <p:cNvSpPr txBox="1"/>
          <p:nvPr/>
        </p:nvSpPr>
        <p:spPr>
          <a:xfrm>
            <a:off x="97958" y="3060611"/>
            <a:ext cx="2324101" cy="523220"/>
          </a:xfrm>
          <a:prstGeom prst="rect">
            <a:avLst/>
          </a:prstGeom>
          <a:noFill/>
        </p:spPr>
        <p:txBody>
          <a:bodyPr wrap="square" rtlCol="0">
            <a:spAutoFit/>
          </a:bodyPr>
          <a:lstStyle/>
          <a:p>
            <a:r>
              <a:rPr lang="en-US" sz="2800" b="1" u="sng" dirty="0">
                <a:hlinkClick r:id="rId4"/>
              </a:rPr>
              <a:t>scholars-press</a:t>
            </a:r>
            <a:endParaRPr lang="en-US" sz="2800" b="1" dirty="0"/>
          </a:p>
        </p:txBody>
      </p:sp>
      <p:sp>
        <p:nvSpPr>
          <p:cNvPr id="30" name="Oval 29">
            <a:extLst>
              <a:ext uri="{FF2B5EF4-FFF2-40B4-BE49-F238E27FC236}">
                <a16:creationId xmlns:a16="http://schemas.microsoft.com/office/drawing/2014/main" id="{3BC1AB79-EB1E-4882-BD20-246B71499B96}"/>
              </a:ext>
            </a:extLst>
          </p:cNvPr>
          <p:cNvSpPr/>
          <p:nvPr/>
        </p:nvSpPr>
        <p:spPr>
          <a:xfrm>
            <a:off x="7165144" y="4252295"/>
            <a:ext cx="1676400" cy="1295392"/>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32" name="TextBox 31">
            <a:extLst>
              <a:ext uri="{FF2B5EF4-FFF2-40B4-BE49-F238E27FC236}">
                <a16:creationId xmlns:a16="http://schemas.microsoft.com/office/drawing/2014/main" id="{79FFA11F-F4C9-49B1-A757-7481BD71B52F}"/>
              </a:ext>
            </a:extLst>
          </p:cNvPr>
          <p:cNvSpPr txBox="1"/>
          <p:nvPr/>
        </p:nvSpPr>
        <p:spPr>
          <a:xfrm>
            <a:off x="7442395" y="4530659"/>
            <a:ext cx="1203374" cy="523220"/>
          </a:xfrm>
          <a:prstGeom prst="rect">
            <a:avLst/>
          </a:prstGeom>
          <a:noFill/>
        </p:spPr>
        <p:txBody>
          <a:bodyPr wrap="square" rtlCol="0">
            <a:spAutoFit/>
          </a:bodyPr>
          <a:lstStyle/>
          <a:p>
            <a:r>
              <a:rPr lang="en-US" sz="2800" b="1" u="sng" dirty="0" err="1">
                <a:hlinkClick r:id="rId3"/>
              </a:rPr>
              <a:t>pothi</a:t>
            </a:r>
            <a:endParaRPr lang="en-US" sz="2800" b="1" dirty="0"/>
          </a:p>
        </p:txBody>
      </p:sp>
      <p:sp>
        <p:nvSpPr>
          <p:cNvPr id="37" name="TextBox 36">
            <a:extLst>
              <a:ext uri="{FF2B5EF4-FFF2-40B4-BE49-F238E27FC236}">
                <a16:creationId xmlns:a16="http://schemas.microsoft.com/office/drawing/2014/main" id="{0B8489D3-EEF2-473D-8780-5F44E31CCFAB}"/>
              </a:ext>
            </a:extLst>
          </p:cNvPr>
          <p:cNvSpPr txBox="1"/>
          <p:nvPr/>
        </p:nvSpPr>
        <p:spPr>
          <a:xfrm>
            <a:off x="502912" y="4957246"/>
            <a:ext cx="1455717" cy="523220"/>
          </a:xfrm>
          <a:prstGeom prst="rect">
            <a:avLst/>
          </a:prstGeom>
          <a:noFill/>
        </p:spPr>
        <p:txBody>
          <a:bodyPr wrap="square" rtlCol="0">
            <a:spAutoFit/>
          </a:bodyPr>
          <a:lstStyle/>
          <a:p>
            <a:r>
              <a:rPr lang="en-US" sz="2800" b="1" u="sng" dirty="0">
                <a:hlinkClick r:id="rId5"/>
              </a:rPr>
              <a:t>lambert </a:t>
            </a:r>
            <a:endParaRPr lang="en-US" sz="2800" b="1" dirty="0"/>
          </a:p>
        </p:txBody>
      </p:sp>
      <p:sp>
        <p:nvSpPr>
          <p:cNvPr id="38" name="Oval 37">
            <a:extLst>
              <a:ext uri="{FF2B5EF4-FFF2-40B4-BE49-F238E27FC236}">
                <a16:creationId xmlns:a16="http://schemas.microsoft.com/office/drawing/2014/main" id="{71C8925F-EB43-49E3-8BED-3F2A1660E03F}"/>
              </a:ext>
            </a:extLst>
          </p:cNvPr>
          <p:cNvSpPr/>
          <p:nvPr/>
        </p:nvSpPr>
        <p:spPr>
          <a:xfrm>
            <a:off x="3779298" y="1555720"/>
            <a:ext cx="1853566" cy="129539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39" name="TextBox 38">
            <a:extLst>
              <a:ext uri="{FF2B5EF4-FFF2-40B4-BE49-F238E27FC236}">
                <a16:creationId xmlns:a16="http://schemas.microsoft.com/office/drawing/2014/main" id="{BF6BEE00-639F-42C1-9214-0EB64FCEC2F2}"/>
              </a:ext>
            </a:extLst>
          </p:cNvPr>
          <p:cNvSpPr txBox="1"/>
          <p:nvPr/>
        </p:nvSpPr>
        <p:spPr>
          <a:xfrm>
            <a:off x="3894845" y="1749296"/>
            <a:ext cx="1608920" cy="954107"/>
          </a:xfrm>
          <a:prstGeom prst="rect">
            <a:avLst/>
          </a:prstGeom>
          <a:noFill/>
        </p:spPr>
        <p:txBody>
          <a:bodyPr wrap="square" rtlCol="0">
            <a:spAutoFit/>
          </a:bodyPr>
          <a:lstStyle/>
          <a:p>
            <a:r>
              <a:rPr lang="en-US" sz="2800" b="1" u="sng" dirty="0" err="1">
                <a:hlinkClick r:id="rId4"/>
              </a:rPr>
              <a:t>universalpublisher</a:t>
            </a:r>
            <a:r>
              <a:rPr lang="en-US" sz="2800" b="1" u="sng" dirty="0">
                <a:hlinkClick r:id="rId4"/>
              </a:rPr>
              <a:t> </a:t>
            </a:r>
            <a:endParaRPr lang="en-US" sz="2800" b="1" dirty="0"/>
          </a:p>
        </p:txBody>
      </p:sp>
      <p:sp>
        <p:nvSpPr>
          <p:cNvPr id="41" name="Explosion: 8 Points 40">
            <a:extLst>
              <a:ext uri="{FF2B5EF4-FFF2-40B4-BE49-F238E27FC236}">
                <a16:creationId xmlns:a16="http://schemas.microsoft.com/office/drawing/2014/main" id="{E62B5DB7-A02A-44D5-950C-7AD5C2A632AF}"/>
              </a:ext>
            </a:extLst>
          </p:cNvPr>
          <p:cNvSpPr/>
          <p:nvPr/>
        </p:nvSpPr>
        <p:spPr>
          <a:xfrm>
            <a:off x="2222845" y="2749061"/>
            <a:ext cx="4746523" cy="2610309"/>
          </a:xfrm>
          <a:prstGeom prst="irregularSeal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99C2714-D728-45C4-BF9B-FB79FC4836F1}"/>
              </a:ext>
            </a:extLst>
          </p:cNvPr>
          <p:cNvSpPr txBox="1"/>
          <p:nvPr/>
        </p:nvSpPr>
        <p:spPr>
          <a:xfrm>
            <a:off x="2819401" y="3391469"/>
            <a:ext cx="3289936" cy="1384995"/>
          </a:xfrm>
          <a:prstGeom prst="rect">
            <a:avLst/>
          </a:prstGeom>
          <a:noFill/>
        </p:spPr>
        <p:txBody>
          <a:bodyPr wrap="square" rtlCol="0">
            <a:spAutoFit/>
          </a:bodyPr>
          <a:lstStyle/>
          <a:p>
            <a:pPr algn="ctr"/>
            <a:r>
              <a:rPr lang="en-US" sz="2800" b="1" dirty="0"/>
              <a:t> Platform for Free Publication (example)</a:t>
            </a:r>
          </a:p>
        </p:txBody>
      </p:sp>
      <p:sp>
        <p:nvSpPr>
          <p:cNvPr id="31" name="Oval 30">
            <a:extLst>
              <a:ext uri="{FF2B5EF4-FFF2-40B4-BE49-F238E27FC236}">
                <a16:creationId xmlns:a16="http://schemas.microsoft.com/office/drawing/2014/main" id="{96DA5662-E402-4997-A2F8-6C4698E54B8C}"/>
              </a:ext>
            </a:extLst>
          </p:cNvPr>
          <p:cNvSpPr/>
          <p:nvPr/>
        </p:nvSpPr>
        <p:spPr>
          <a:xfrm>
            <a:off x="5694660" y="1540115"/>
            <a:ext cx="1676400" cy="129539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33" name="TextBox 32">
            <a:extLst>
              <a:ext uri="{FF2B5EF4-FFF2-40B4-BE49-F238E27FC236}">
                <a16:creationId xmlns:a16="http://schemas.microsoft.com/office/drawing/2014/main" id="{E0A2D1EE-E697-46B7-9792-40AA8270205D}"/>
              </a:ext>
            </a:extLst>
          </p:cNvPr>
          <p:cNvSpPr txBox="1"/>
          <p:nvPr/>
        </p:nvSpPr>
        <p:spPr>
          <a:xfrm>
            <a:off x="6115740" y="1881812"/>
            <a:ext cx="1203374" cy="523220"/>
          </a:xfrm>
          <a:prstGeom prst="rect">
            <a:avLst/>
          </a:prstGeom>
          <a:noFill/>
        </p:spPr>
        <p:txBody>
          <a:bodyPr wrap="square" rtlCol="0">
            <a:spAutoFit/>
          </a:bodyPr>
          <a:lstStyle/>
          <a:p>
            <a:r>
              <a:rPr lang="en-US" sz="2800" b="1" u="sng" dirty="0">
                <a:hlinkClick r:id="rId5"/>
              </a:rPr>
              <a:t>abuzz</a:t>
            </a:r>
            <a:endParaRPr lang="en-US" sz="2800" b="1" dirty="0"/>
          </a:p>
        </p:txBody>
      </p:sp>
    </p:spTree>
    <p:extLst>
      <p:ext uri="{BB962C8B-B14F-4D97-AF65-F5344CB8AC3E}">
        <p14:creationId xmlns:p14="http://schemas.microsoft.com/office/powerpoint/2010/main" val="11535204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1000" fill="hold"/>
                                        <p:tgtEl>
                                          <p:spTgt spid="36"/>
                                        </p:tgtEl>
                                        <p:attrNameLst>
                                          <p:attrName>style.visibility</p:attrName>
                                        </p:attrNameLst>
                                      </p:cBhvr>
                                      <p:tavLst>
                                        <p:tav tm="0">
                                          <p:val>
                                            <p:strVal val="hidden"/>
                                          </p:val>
                                        </p:tav>
                                        <p:tav tm="50000">
                                          <p:val>
                                            <p:strVal val="visible"/>
                                          </p:val>
                                        </p:tav>
                                      </p:tavLst>
                                    </p:anim>
                                  </p:childTnLst>
                                </p:cTn>
                              </p:par>
                              <p:par>
                                <p:cTn id="7" presetID="35" presetClass="emph" presetSubtype="0"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8" grpId="0" animBg="1"/>
      <p:bldP spid="22" grpId="0" animBg="1"/>
      <p:bldP spid="23" grpId="0"/>
      <p:bldP spid="24" grpId="0" animBg="1"/>
      <p:bldP spid="25" grpId="0"/>
      <p:bldP spid="26" grpId="0" animBg="1"/>
      <p:bldP spid="27" grpId="0"/>
      <p:bldP spid="28" grpId="0" animBg="1"/>
      <p:bldP spid="29" grpId="0"/>
      <p:bldP spid="30" grpId="0" animBg="1"/>
      <p:bldP spid="32" grpId="0"/>
      <p:bldP spid="37" grpId="0"/>
      <p:bldP spid="38" grpId="0" animBg="1"/>
      <p:bldP spid="39" grpId="0"/>
      <p:bldP spid="41" grpId="0" animBg="1"/>
      <p:bldP spid="36" grpId="0"/>
      <p:bldP spid="31"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514350" indent="-514350" algn="just">
              <a:buFont typeface="Arial" pitchFamily="34" charset="0"/>
              <a:buAutoNum type="arabicPeriod"/>
            </a:pPr>
            <a:r>
              <a:rPr lang="en-US" u="sng" dirty="0">
                <a:hlinkClick r:id="rId3"/>
              </a:rPr>
              <a:t>www.scholars-press.com</a:t>
            </a:r>
            <a:r>
              <a:rPr lang="en-US" dirty="0"/>
              <a:t>, -------Riga, Latvia</a:t>
            </a:r>
          </a:p>
          <a:p>
            <a:pPr algn="just">
              <a:buFont typeface="Wingdings" panose="05000000000000000000" pitchFamily="2" charset="2"/>
              <a:buChar char="ü"/>
            </a:pPr>
            <a:r>
              <a:rPr lang="en-US" b="1" dirty="0"/>
              <a:t>Free</a:t>
            </a:r>
            <a:r>
              <a:rPr lang="en-US" dirty="0"/>
              <a:t> of charge,</a:t>
            </a:r>
          </a:p>
          <a:p>
            <a:pPr>
              <a:buFont typeface="Wingdings" panose="05000000000000000000" pitchFamily="2" charset="2"/>
              <a:buChar char="ü"/>
            </a:pPr>
            <a:r>
              <a:rPr lang="en-US" dirty="0"/>
              <a:t>Remunerate the Author with </a:t>
            </a:r>
            <a:r>
              <a:rPr lang="en-US" b="1" dirty="0"/>
              <a:t>royalties,</a:t>
            </a:r>
          </a:p>
          <a:p>
            <a:pPr>
              <a:buFont typeface="Wingdings" panose="05000000000000000000" pitchFamily="2" charset="2"/>
              <a:buChar char="ü"/>
            </a:pPr>
            <a:r>
              <a:rPr lang="en-US" dirty="0"/>
              <a:t>Royalty every after </a:t>
            </a:r>
            <a:r>
              <a:rPr lang="en-US" b="1" dirty="0"/>
              <a:t>12 month</a:t>
            </a:r>
            <a:r>
              <a:rPr lang="en-US" dirty="0"/>
              <a:t>,</a:t>
            </a:r>
          </a:p>
          <a:p>
            <a:pPr>
              <a:buFont typeface="Wingdings" panose="05000000000000000000" pitchFamily="2" charset="2"/>
              <a:buChar char="ü"/>
            </a:pPr>
            <a:r>
              <a:rPr lang="en-US" dirty="0"/>
              <a:t>If the Author wishes to make any changes to his / her Work AFTER THE PUBLICATION, then the Publisher has the right to demand a </a:t>
            </a:r>
            <a:r>
              <a:rPr lang="en-US" b="1" dirty="0"/>
              <a:t>fee of 150 EUR for post-publication services</a:t>
            </a:r>
            <a:r>
              <a:rPr lang="en-US" dirty="0"/>
              <a:t>.</a:t>
            </a: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17</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625F95-C3D1-455D-B312-46F9DEAC8EE5}"/>
              </a:ext>
            </a:extLst>
          </p:cNvPr>
          <p:cNvSpPr txBox="1"/>
          <p:nvPr/>
        </p:nvSpPr>
        <p:spPr>
          <a:xfrm>
            <a:off x="7251895" y="3288244"/>
            <a:ext cx="1882726" cy="523220"/>
          </a:xfrm>
          <a:prstGeom prst="rect">
            <a:avLst/>
          </a:prstGeom>
          <a:solidFill>
            <a:schemeClr val="accent2"/>
          </a:solidFill>
        </p:spPr>
        <p:txBody>
          <a:bodyPr wrap="square" rtlCol="0">
            <a:spAutoFit/>
          </a:bodyPr>
          <a:lstStyle/>
          <a:p>
            <a:r>
              <a:rPr lang="en-US" sz="2800" b="1" dirty="0"/>
              <a:t>12% &amp; 30%</a:t>
            </a:r>
          </a:p>
        </p:txBody>
      </p:sp>
    </p:spTree>
    <p:extLst>
      <p:ext uri="{BB962C8B-B14F-4D97-AF65-F5344CB8AC3E}">
        <p14:creationId xmlns:p14="http://schemas.microsoft.com/office/powerpoint/2010/main" val="54543115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2. </a:t>
            </a:r>
            <a:r>
              <a:rPr lang="en-US" u="sng" dirty="0">
                <a:hlinkClick r:id="rId2"/>
              </a:rPr>
              <a:t>www.lap-publishing.com</a:t>
            </a:r>
            <a:r>
              <a:rPr lang="en-US" dirty="0"/>
              <a:t>, Riga, Latvia</a:t>
            </a:r>
          </a:p>
          <a:p>
            <a:pPr algn="just">
              <a:buFont typeface="Wingdings" panose="05000000000000000000" pitchFamily="2" charset="2"/>
              <a:buChar char="ü"/>
            </a:pPr>
            <a:r>
              <a:rPr lang="en-US" b="1" dirty="0"/>
              <a:t>Free</a:t>
            </a:r>
            <a:r>
              <a:rPr lang="en-US" dirty="0"/>
              <a:t> of charge,</a:t>
            </a:r>
          </a:p>
          <a:p>
            <a:pPr>
              <a:buFont typeface="Wingdings" panose="05000000000000000000" pitchFamily="2" charset="2"/>
              <a:buChar char="ü"/>
            </a:pPr>
            <a:r>
              <a:rPr lang="en-US" dirty="0"/>
              <a:t>Remunerate the Author with </a:t>
            </a:r>
            <a:r>
              <a:rPr lang="en-US" b="1" dirty="0"/>
              <a:t>royalties,</a:t>
            </a:r>
          </a:p>
          <a:p>
            <a:pPr>
              <a:buFont typeface="Wingdings" panose="05000000000000000000" pitchFamily="2" charset="2"/>
              <a:buChar char="ü"/>
            </a:pPr>
            <a:r>
              <a:rPr lang="en-US" dirty="0"/>
              <a:t>Royalty every after </a:t>
            </a:r>
            <a:r>
              <a:rPr lang="en-US" b="1" dirty="0"/>
              <a:t>12 month</a:t>
            </a:r>
            <a:r>
              <a:rPr lang="en-US" dirty="0"/>
              <a:t>,</a:t>
            </a:r>
          </a:p>
          <a:p>
            <a:pPr>
              <a:buFont typeface="Wingdings" panose="05000000000000000000" pitchFamily="2" charset="2"/>
              <a:buChar char="ü"/>
            </a:pPr>
            <a:r>
              <a:rPr lang="en-US" dirty="0"/>
              <a:t>If the Author wishes to make any changes to his / her Work AFTER THE PUBLICATION, then the Publisher has the right to demand a </a:t>
            </a:r>
            <a:r>
              <a:rPr lang="en-US" b="1" dirty="0"/>
              <a:t>fee of 150 EUR for post-publication services</a:t>
            </a:r>
            <a:r>
              <a:rPr lang="en-US" dirty="0"/>
              <a:t>.</a:t>
            </a:r>
          </a:p>
          <a:p>
            <a:pPr algn="just">
              <a:buFont typeface="Wingdings" panose="05000000000000000000" pitchFamily="2" charset="2"/>
              <a:buChar char="Ø"/>
            </a:pPr>
            <a:endParaRPr lang="en-US" dirty="0"/>
          </a:p>
          <a:p>
            <a:pPr algn="just">
              <a:buFont typeface="Wingdings" panose="05000000000000000000" pitchFamily="2" charset="2"/>
              <a:buChar char="ü"/>
            </a:pPr>
            <a:endParaRPr lang="en-US" dirty="0"/>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18</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Flowchart: Sequential Access Storage 2">
            <a:extLst>
              <a:ext uri="{FF2B5EF4-FFF2-40B4-BE49-F238E27FC236}">
                <a16:creationId xmlns:a16="http://schemas.microsoft.com/office/drawing/2014/main" id="{45B9A1F0-162E-45BF-9B1B-D0446720C799}"/>
              </a:ext>
            </a:extLst>
          </p:cNvPr>
          <p:cNvSpPr/>
          <p:nvPr/>
        </p:nvSpPr>
        <p:spPr>
          <a:xfrm>
            <a:off x="7132593" y="1834939"/>
            <a:ext cx="1989133" cy="12192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5F5E03C-FDB8-4DD6-8523-A09C6A315CD2}"/>
              </a:ext>
            </a:extLst>
          </p:cNvPr>
          <p:cNvSpPr/>
          <p:nvPr/>
        </p:nvSpPr>
        <p:spPr>
          <a:xfrm>
            <a:off x="7245291" y="2121374"/>
            <a:ext cx="1870867" cy="646331"/>
          </a:xfrm>
          <a:prstGeom prst="rect">
            <a:avLst/>
          </a:prstGeom>
        </p:spPr>
        <p:txBody>
          <a:bodyPr wrap="square">
            <a:spAutoFit/>
          </a:bodyPr>
          <a:lstStyle/>
          <a:p>
            <a:pPr algn="ctr"/>
            <a:r>
              <a:rPr lang="en-US" b="1" dirty="0" err="1">
                <a:ln w="0"/>
                <a:effectLst>
                  <a:outerShdw blurRad="38100" dist="19050" dir="2700000" algn="tl" rotWithShape="0">
                    <a:schemeClr val="dk1">
                      <a:alpha val="40000"/>
                    </a:schemeClr>
                  </a:outerShdw>
                </a:effectLst>
                <a:latin typeface="arial" panose="020B0604020202020204" pitchFamily="34" charset="0"/>
              </a:rPr>
              <a:t>Omniscriptum</a:t>
            </a:r>
            <a:r>
              <a:rPr lang="en-US" b="1" dirty="0">
                <a:ln w="0"/>
                <a:effectLst>
                  <a:outerShdw blurRad="38100" dist="19050" dir="2700000" algn="tl" rotWithShape="0">
                    <a:schemeClr val="dk1">
                      <a:alpha val="40000"/>
                    </a:schemeClr>
                  </a:outerShdw>
                </a:effectLst>
                <a:latin typeface="arial" panose="020B0604020202020204" pitchFamily="34" charset="0"/>
              </a:rPr>
              <a:t> Publishing</a:t>
            </a:r>
            <a:endParaRPr lang="en-US" b="1" dirty="0">
              <a:ln w="0"/>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565BEE00-851E-4D7E-BE03-08E456BD9E6B}"/>
              </a:ext>
            </a:extLst>
          </p:cNvPr>
          <p:cNvSpPr txBox="1"/>
          <p:nvPr/>
        </p:nvSpPr>
        <p:spPr>
          <a:xfrm>
            <a:off x="7245291" y="3243373"/>
            <a:ext cx="1882726" cy="523220"/>
          </a:xfrm>
          <a:prstGeom prst="rect">
            <a:avLst/>
          </a:prstGeom>
          <a:solidFill>
            <a:schemeClr val="accent2"/>
          </a:solidFill>
        </p:spPr>
        <p:txBody>
          <a:bodyPr wrap="square" rtlCol="0">
            <a:spAutoFit/>
          </a:bodyPr>
          <a:lstStyle/>
          <a:p>
            <a:r>
              <a:rPr lang="en-US" sz="2800" b="1" dirty="0"/>
              <a:t>12% &amp; 30%</a:t>
            </a:r>
          </a:p>
        </p:txBody>
      </p:sp>
    </p:spTree>
    <p:extLst>
      <p:ext uri="{BB962C8B-B14F-4D97-AF65-F5344CB8AC3E}">
        <p14:creationId xmlns:p14="http://schemas.microsoft.com/office/powerpoint/2010/main" val="27192393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sz="3600" dirty="0"/>
              <a:t>3. </a:t>
            </a:r>
            <a:r>
              <a:rPr lang="en-US" sz="3600" dirty="0">
                <a:hlinkClick r:id="rId3"/>
              </a:rPr>
              <a:t>https://www.grin.com</a:t>
            </a:r>
            <a:r>
              <a:rPr lang="en-US" sz="3600" dirty="0"/>
              <a:t>   -Munich Germany</a:t>
            </a:r>
          </a:p>
          <a:p>
            <a:pPr>
              <a:buFont typeface="Wingdings" panose="05000000000000000000" pitchFamily="2" charset="2"/>
              <a:buChar char="ü"/>
            </a:pPr>
            <a:r>
              <a:rPr lang="en-US" sz="3600" b="1" dirty="0"/>
              <a:t>Free</a:t>
            </a:r>
            <a:r>
              <a:rPr lang="en-US" sz="3600" dirty="0"/>
              <a:t> publication</a:t>
            </a:r>
          </a:p>
          <a:p>
            <a:pPr>
              <a:buFont typeface="Wingdings" panose="05000000000000000000" pitchFamily="2" charset="2"/>
              <a:buChar char="ü"/>
            </a:pPr>
            <a:r>
              <a:rPr lang="en-US" sz="3600" b="1" dirty="0"/>
              <a:t>Royalties</a:t>
            </a:r>
            <a:r>
              <a:rPr lang="en-US" sz="3600" dirty="0"/>
              <a:t> to the author. </a:t>
            </a:r>
          </a:p>
          <a:p>
            <a:pPr>
              <a:buFont typeface="Wingdings" panose="05000000000000000000" pitchFamily="2" charset="2"/>
              <a:buChar char="ü"/>
            </a:pPr>
            <a:r>
              <a:rPr lang="en-US" sz="3600" dirty="0"/>
              <a:t>Worldwide distribution.</a:t>
            </a:r>
            <a:endParaRPr lang="en-US" sz="4000" dirty="0"/>
          </a:p>
          <a:p>
            <a:pPr>
              <a:buFont typeface="Wingdings" panose="05000000000000000000" pitchFamily="2" charset="2"/>
              <a:buChar char="ü"/>
            </a:pPr>
            <a:r>
              <a:rPr lang="en-US" sz="3600" dirty="0"/>
              <a:t>Be clear of publishing it as </a:t>
            </a:r>
            <a:r>
              <a:rPr lang="en-US" sz="3600" dirty="0" err="1"/>
              <a:t>ebook</a:t>
            </a:r>
            <a:r>
              <a:rPr lang="en-US" sz="3600" dirty="0"/>
              <a:t> or printed book…author choice.</a:t>
            </a:r>
          </a:p>
          <a:p>
            <a:pPr marL="971550" lvl="1" indent="-571500" algn="just">
              <a:buFont typeface="Wingdings" panose="05000000000000000000" pitchFamily="2" charset="2"/>
              <a:buChar char="ü"/>
            </a:pPr>
            <a:endParaRPr lang="en-US" sz="36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19</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6FE972-D6EC-4410-859C-62A6EC56F4DF}"/>
              </a:ext>
            </a:extLst>
          </p:cNvPr>
          <p:cNvSpPr txBox="1"/>
          <p:nvPr/>
        </p:nvSpPr>
        <p:spPr>
          <a:xfrm>
            <a:off x="6400800" y="3429000"/>
            <a:ext cx="2754337" cy="523220"/>
          </a:xfrm>
          <a:prstGeom prst="rect">
            <a:avLst/>
          </a:prstGeom>
          <a:solidFill>
            <a:schemeClr val="accent2"/>
          </a:solidFill>
        </p:spPr>
        <p:txBody>
          <a:bodyPr wrap="square" rtlCol="0">
            <a:spAutoFit/>
          </a:bodyPr>
          <a:lstStyle/>
          <a:p>
            <a:r>
              <a:rPr lang="en-US" sz="2800" b="1" dirty="0" err="1"/>
              <a:t>Upto</a:t>
            </a:r>
            <a:r>
              <a:rPr lang="en-US" sz="2800" b="1" dirty="0"/>
              <a:t> 45% &amp; 20%</a:t>
            </a:r>
          </a:p>
        </p:txBody>
      </p:sp>
    </p:spTree>
    <p:extLst>
      <p:ext uri="{BB962C8B-B14F-4D97-AF65-F5344CB8AC3E}">
        <p14:creationId xmlns:p14="http://schemas.microsoft.com/office/powerpoint/2010/main" val="29255484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Outlines</a:t>
            </a:r>
          </a:p>
        </p:txBody>
      </p:sp>
      <p:sp>
        <p:nvSpPr>
          <p:cNvPr id="10" name="Content Placeholder 9"/>
          <p:cNvSpPr>
            <a:spLocks noGrp="1"/>
          </p:cNvSpPr>
          <p:nvPr>
            <p:ph idx="1"/>
          </p:nvPr>
        </p:nvSpPr>
        <p:spPr>
          <a:xfrm>
            <a:off x="22274" y="1122484"/>
            <a:ext cx="9144000" cy="4592509"/>
          </a:xfrm>
        </p:spPr>
        <p:txBody>
          <a:bodyPr>
            <a:normAutofit fontScale="77500" lnSpcReduction="20000"/>
          </a:bodyPr>
          <a:lstStyle/>
          <a:p>
            <a:pPr algn="just">
              <a:buFont typeface="Wingdings" panose="05000000000000000000" pitchFamily="2" charset="2"/>
              <a:buChar char="ü"/>
            </a:pPr>
            <a:r>
              <a:rPr lang="en-US" sz="4800" dirty="0"/>
              <a:t>Personal:- </a:t>
            </a:r>
            <a:r>
              <a:rPr lang="en-US" sz="3000" i="1" dirty="0"/>
              <a:t>Highlight and Background.</a:t>
            </a:r>
            <a:endParaRPr lang="en-US" sz="4800" i="1" dirty="0"/>
          </a:p>
          <a:p>
            <a:pPr algn="just">
              <a:buFont typeface="Wingdings" panose="05000000000000000000" pitchFamily="2" charset="2"/>
              <a:buChar char="ü"/>
            </a:pPr>
            <a:r>
              <a:rPr lang="en-US" sz="4800" b="1" dirty="0"/>
              <a:t>Competent Business;</a:t>
            </a:r>
          </a:p>
          <a:p>
            <a:pPr lvl="1" algn="just">
              <a:buFont typeface="Wingdings" panose="05000000000000000000" pitchFamily="2" charset="2"/>
              <a:buChar char="Ø"/>
            </a:pPr>
            <a:r>
              <a:rPr lang="en-US" sz="4400" b="1" dirty="0"/>
              <a:t>Publication:- </a:t>
            </a:r>
            <a:r>
              <a:rPr lang="en-US" sz="4400" dirty="0"/>
              <a:t>General, publication platform, free publication of thesis &amp; dissertation, publication in foreign country, publication with ISBN.</a:t>
            </a:r>
          </a:p>
          <a:p>
            <a:pPr lvl="1" algn="just">
              <a:buFont typeface="Wingdings" panose="05000000000000000000" pitchFamily="2" charset="2"/>
              <a:buChar char="Ø"/>
            </a:pPr>
            <a:endParaRPr lang="en-US" sz="4400" dirty="0"/>
          </a:p>
          <a:p>
            <a:pPr lvl="1" algn="just">
              <a:buFont typeface="Wingdings" panose="05000000000000000000" pitchFamily="2" charset="2"/>
              <a:buChar char="Ø"/>
            </a:pPr>
            <a:r>
              <a:rPr lang="en-US" sz="4400" b="1" dirty="0"/>
              <a:t>Publication:- </a:t>
            </a:r>
            <a:r>
              <a:rPr lang="en-US" sz="4400" dirty="0"/>
              <a:t>Critical knowhow and awareness.</a:t>
            </a:r>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11320E19-A2F0-4BB1-A18D-8941F2BF355D}"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126383"/>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fontScale="92500" lnSpcReduction="10000"/>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sz="3600" dirty="0"/>
              <a:t>4. </a:t>
            </a:r>
            <a:r>
              <a:rPr lang="en-US" sz="3600" dirty="0">
                <a:hlinkClick r:id="rId3"/>
              </a:rPr>
              <a:t>https://kdp.amazon.com/</a:t>
            </a:r>
            <a:r>
              <a:rPr lang="en-US" sz="3600" dirty="0"/>
              <a:t>  -USA</a:t>
            </a:r>
          </a:p>
          <a:p>
            <a:pPr>
              <a:buFont typeface="Wingdings" panose="05000000000000000000" pitchFamily="2" charset="2"/>
              <a:buChar char="ü"/>
            </a:pPr>
            <a:r>
              <a:rPr lang="en-US" sz="3600" b="1" dirty="0"/>
              <a:t>Free</a:t>
            </a:r>
            <a:r>
              <a:rPr lang="en-US" sz="3600" dirty="0"/>
              <a:t> publication,</a:t>
            </a:r>
          </a:p>
          <a:p>
            <a:pPr>
              <a:buFont typeface="Wingdings" panose="05000000000000000000" pitchFamily="2" charset="2"/>
              <a:buChar char="ü"/>
            </a:pPr>
            <a:r>
              <a:rPr lang="en-US" sz="3600" b="1" dirty="0"/>
              <a:t>Royalties</a:t>
            </a:r>
            <a:r>
              <a:rPr lang="en-US" sz="3600" dirty="0"/>
              <a:t> to author,</a:t>
            </a:r>
          </a:p>
          <a:p>
            <a:pPr>
              <a:buFont typeface="Wingdings" panose="05000000000000000000" pitchFamily="2" charset="2"/>
              <a:buChar char="ü"/>
            </a:pPr>
            <a:r>
              <a:rPr lang="en-US" sz="3600" dirty="0"/>
              <a:t>Widespread reach and self-publishing,</a:t>
            </a:r>
            <a:endParaRPr lang="en-US" sz="4000" dirty="0"/>
          </a:p>
          <a:p>
            <a:pPr>
              <a:buFont typeface="Wingdings" panose="05000000000000000000" pitchFamily="2" charset="2"/>
              <a:buChar char="ü"/>
            </a:pPr>
            <a:r>
              <a:rPr lang="en-US" sz="4000" i="1" dirty="0"/>
              <a:t>H</a:t>
            </a:r>
            <a:r>
              <a:rPr lang="en-US" sz="3600" i="1" dirty="0"/>
              <a:t>as </a:t>
            </a:r>
            <a:r>
              <a:rPr lang="en-US" sz="3600" b="1" i="1" dirty="0"/>
              <a:t>KDP select exclusivity-</a:t>
            </a:r>
            <a:r>
              <a:rPr lang="en-US" sz="3600" i="1" dirty="0"/>
              <a:t>--(Free book giveaway, kindle countdown deal) , 90 days exclusive for KDP-</a:t>
            </a:r>
            <a:r>
              <a:rPr lang="en-US" sz="3600" b="1" i="1" dirty="0"/>
              <a:t>good beginning for beginner,</a:t>
            </a:r>
          </a:p>
          <a:p>
            <a:pPr marL="0" indent="0">
              <a:buNone/>
            </a:pPr>
            <a:r>
              <a:rPr lang="en-US" sz="3600" i="1" dirty="0"/>
              <a:t>-Start with KDP with 1</a:t>
            </a:r>
            <a:r>
              <a:rPr lang="en-US" sz="3600" i="1" baseline="30000" dirty="0"/>
              <a:t>st</a:t>
            </a:r>
            <a:r>
              <a:rPr lang="en-US" sz="3600" i="1" dirty="0"/>
              <a:t>, more books continue and go wider.</a:t>
            </a:r>
          </a:p>
          <a:p>
            <a:pPr marL="971550" lvl="1" indent="-571500" algn="just">
              <a:buFont typeface="Wingdings" panose="05000000000000000000" pitchFamily="2" charset="2"/>
              <a:buChar char="ü"/>
            </a:pPr>
            <a:endParaRPr lang="en-US" sz="36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20</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0864A72-B6D2-43E9-8265-DFF4A81D2BB6}"/>
              </a:ext>
            </a:extLst>
          </p:cNvPr>
          <p:cNvSpPr txBox="1"/>
          <p:nvPr/>
        </p:nvSpPr>
        <p:spPr>
          <a:xfrm>
            <a:off x="7256585" y="2766565"/>
            <a:ext cx="1882726" cy="523220"/>
          </a:xfrm>
          <a:prstGeom prst="rect">
            <a:avLst/>
          </a:prstGeom>
          <a:solidFill>
            <a:schemeClr val="accent2"/>
          </a:solidFill>
        </p:spPr>
        <p:txBody>
          <a:bodyPr wrap="square" rtlCol="0">
            <a:spAutoFit/>
          </a:bodyPr>
          <a:lstStyle/>
          <a:p>
            <a:r>
              <a:rPr lang="en-US" sz="2800" b="1" dirty="0"/>
              <a:t>35% &amp; 70%</a:t>
            </a:r>
          </a:p>
        </p:txBody>
      </p:sp>
    </p:spTree>
    <p:extLst>
      <p:ext uri="{BB962C8B-B14F-4D97-AF65-F5344CB8AC3E}">
        <p14:creationId xmlns:p14="http://schemas.microsoft.com/office/powerpoint/2010/main" val="1864475103"/>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fontScale="92500" lnSpcReduction="10000"/>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5. </a:t>
            </a:r>
            <a:r>
              <a:rPr lang="en-US" dirty="0">
                <a:hlinkClick r:id="rId3"/>
              </a:rPr>
              <a:t>https://www.tckpublishing.com/publishing-faq/</a:t>
            </a:r>
            <a:r>
              <a:rPr lang="en-US" dirty="0"/>
              <a:t> ----USA</a:t>
            </a:r>
          </a:p>
          <a:p>
            <a:pPr algn="just">
              <a:buFont typeface="Wingdings" panose="05000000000000000000" pitchFamily="2" charset="2"/>
              <a:buChar char="ü"/>
            </a:pPr>
            <a:r>
              <a:rPr lang="en-US" dirty="0"/>
              <a:t>Free of charge.</a:t>
            </a:r>
          </a:p>
          <a:p>
            <a:pPr fontAlgn="base">
              <a:buFont typeface="Wingdings" panose="05000000000000000000" pitchFamily="2" charset="2"/>
              <a:buChar char="ü"/>
            </a:pPr>
            <a:r>
              <a:rPr lang="en-US" dirty="0"/>
              <a:t>Pay royalty to authors.</a:t>
            </a:r>
          </a:p>
          <a:p>
            <a:pPr>
              <a:buFont typeface="Wingdings" panose="05000000000000000000" pitchFamily="2" charset="2"/>
              <a:buChar char="ü"/>
            </a:pPr>
            <a:r>
              <a:rPr lang="en-US" dirty="0"/>
              <a:t>The editors from publisher provide free developmental editing, copy editing, line editing, and proof reading services to authors.</a:t>
            </a:r>
          </a:p>
          <a:p>
            <a:pPr>
              <a:buFont typeface="Wingdings" panose="05000000000000000000" pitchFamily="2" charset="2"/>
              <a:buChar char="ü"/>
            </a:pPr>
            <a:r>
              <a:rPr lang="en-US" dirty="0"/>
              <a:t>Book will be available all over the world in the U.S., U.K., Canada, France, Australia, Germany, Japan, and many other countries through Amazon and other distribution channels.</a:t>
            </a:r>
          </a:p>
          <a:p>
            <a:pPr algn="just">
              <a:buFont typeface="Wingdings" panose="05000000000000000000" pitchFamily="2" charset="2"/>
              <a:buChar char="Ø"/>
            </a:pPr>
            <a:endParaRPr lang="en-US" dirty="0"/>
          </a:p>
          <a:p>
            <a:pPr algn="just">
              <a:buFont typeface="Wingdings" panose="05000000000000000000" pitchFamily="2" charset="2"/>
              <a:buChar char="ü"/>
            </a:pPr>
            <a:endParaRPr lang="en-US" dirty="0"/>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21</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736B75-A6FE-4EB9-8E92-4973CA763D83}"/>
              </a:ext>
            </a:extLst>
          </p:cNvPr>
          <p:cNvSpPr txBox="1"/>
          <p:nvPr/>
        </p:nvSpPr>
        <p:spPr>
          <a:xfrm>
            <a:off x="7253068" y="2822839"/>
            <a:ext cx="1882726" cy="523220"/>
          </a:xfrm>
          <a:prstGeom prst="rect">
            <a:avLst/>
          </a:prstGeom>
          <a:solidFill>
            <a:schemeClr val="accent2"/>
          </a:solidFill>
        </p:spPr>
        <p:txBody>
          <a:bodyPr wrap="square" rtlCol="0">
            <a:spAutoFit/>
          </a:bodyPr>
          <a:lstStyle/>
          <a:p>
            <a:r>
              <a:rPr lang="en-US" sz="2800" b="1" dirty="0"/>
              <a:t>50%</a:t>
            </a:r>
          </a:p>
        </p:txBody>
      </p:sp>
    </p:spTree>
    <p:extLst>
      <p:ext uri="{BB962C8B-B14F-4D97-AF65-F5344CB8AC3E}">
        <p14:creationId xmlns:p14="http://schemas.microsoft.com/office/powerpoint/2010/main" val="4212767653"/>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lnSpcReduction="10000"/>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6. </a:t>
            </a:r>
            <a:r>
              <a:rPr lang="en-US" dirty="0">
                <a:hlinkClick r:id="rId3"/>
              </a:rPr>
              <a:t>http://dissertation.com/agreement.php</a:t>
            </a:r>
            <a:r>
              <a:rPr lang="en-US" dirty="0"/>
              <a:t>     ----USA</a:t>
            </a:r>
          </a:p>
          <a:p>
            <a:pPr algn="just">
              <a:buFont typeface="Wingdings" panose="05000000000000000000" pitchFamily="2" charset="2"/>
              <a:buChar char="ü"/>
            </a:pPr>
            <a:r>
              <a:rPr lang="en-US" dirty="0"/>
              <a:t>Post your abstract for free. </a:t>
            </a:r>
          </a:p>
          <a:p>
            <a:pPr algn="just">
              <a:buFont typeface="Wingdings" panose="05000000000000000000" pitchFamily="2" charset="2"/>
              <a:buChar char="ü"/>
            </a:pPr>
            <a:r>
              <a:rPr lang="en-US" dirty="0" err="1"/>
              <a:t>Ebook</a:t>
            </a:r>
            <a:r>
              <a:rPr lang="en-US" dirty="0"/>
              <a:t> publication is $99.</a:t>
            </a:r>
          </a:p>
          <a:p>
            <a:pPr algn="just">
              <a:buFont typeface="Wingdings" panose="05000000000000000000" pitchFamily="2" charset="2"/>
              <a:buChar char="ü"/>
            </a:pPr>
            <a:r>
              <a:rPr lang="en-US" dirty="0"/>
              <a:t> Paperback setup is $299.</a:t>
            </a:r>
          </a:p>
          <a:p>
            <a:pPr algn="just">
              <a:buFont typeface="Wingdings" panose="05000000000000000000" pitchFamily="2" charset="2"/>
              <a:buChar char="ü"/>
            </a:pPr>
            <a:r>
              <a:rPr lang="en-US" dirty="0"/>
              <a:t>Pay royalty to author.</a:t>
            </a:r>
          </a:p>
          <a:p>
            <a:pPr algn="just">
              <a:buFont typeface="Wingdings" panose="05000000000000000000" pitchFamily="2" charset="2"/>
              <a:buChar char="ü"/>
            </a:pPr>
            <a:r>
              <a:rPr lang="en-US" dirty="0"/>
              <a:t>The publication will be automatically made available in additional </a:t>
            </a:r>
            <a:r>
              <a:rPr lang="en-US" dirty="0" err="1"/>
              <a:t>ebook</a:t>
            </a:r>
            <a:r>
              <a:rPr lang="en-US" dirty="0"/>
              <a:t> formats such as </a:t>
            </a:r>
            <a:r>
              <a:rPr lang="en-US" dirty="0" err="1"/>
              <a:t>ePub</a:t>
            </a:r>
            <a:r>
              <a:rPr lang="en-US" dirty="0"/>
              <a:t> (for iPhone, iPad, iTunes), Amazon Kindle, and many Android </a:t>
            </a:r>
            <a:r>
              <a:rPr lang="en-US" dirty="0" err="1"/>
              <a:t>eReaders</a:t>
            </a:r>
            <a:r>
              <a:rPr lang="en-US" dirty="0"/>
              <a:t> such as Nook.)</a:t>
            </a: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22</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E5CFF6D-2459-4389-B2E6-3F39553DFF6F}"/>
              </a:ext>
            </a:extLst>
          </p:cNvPr>
          <p:cNvSpPr txBox="1"/>
          <p:nvPr/>
        </p:nvSpPr>
        <p:spPr>
          <a:xfrm>
            <a:off x="7250137" y="4038600"/>
            <a:ext cx="1905000" cy="523220"/>
          </a:xfrm>
          <a:prstGeom prst="rect">
            <a:avLst/>
          </a:prstGeom>
          <a:solidFill>
            <a:schemeClr val="accent2"/>
          </a:solidFill>
        </p:spPr>
        <p:txBody>
          <a:bodyPr wrap="square" rtlCol="0">
            <a:spAutoFit/>
          </a:bodyPr>
          <a:lstStyle/>
          <a:p>
            <a:r>
              <a:rPr lang="en-US" sz="2800" b="1" dirty="0"/>
              <a:t>10% to 20%</a:t>
            </a:r>
          </a:p>
        </p:txBody>
      </p:sp>
    </p:spTree>
    <p:extLst>
      <p:ext uri="{BB962C8B-B14F-4D97-AF65-F5344CB8AC3E}">
        <p14:creationId xmlns:p14="http://schemas.microsoft.com/office/powerpoint/2010/main" val="4009062299"/>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7. </a:t>
            </a:r>
            <a:r>
              <a:rPr lang="en-US" dirty="0">
                <a:hlinkClick r:id="rId3"/>
              </a:rPr>
              <a:t>https://pothi.com/</a:t>
            </a:r>
            <a:r>
              <a:rPr lang="en-US" dirty="0"/>
              <a:t>  ---India</a:t>
            </a:r>
          </a:p>
          <a:p>
            <a:pPr algn="just">
              <a:buFont typeface="Wingdings" panose="05000000000000000000" pitchFamily="2" charset="2"/>
              <a:buChar char="ü"/>
            </a:pPr>
            <a:r>
              <a:rPr lang="en-US" b="1" dirty="0"/>
              <a:t>Free</a:t>
            </a:r>
            <a:r>
              <a:rPr lang="en-US" dirty="0"/>
              <a:t> publication</a:t>
            </a:r>
          </a:p>
          <a:p>
            <a:pPr>
              <a:buFont typeface="Wingdings" panose="05000000000000000000" pitchFamily="2" charset="2"/>
              <a:buChar char="ü"/>
            </a:pPr>
            <a:r>
              <a:rPr lang="en-US" b="1" u="sng" dirty="0"/>
              <a:t>For </a:t>
            </a:r>
            <a:r>
              <a:rPr lang="en-US" b="1" u="sng" dirty="0" err="1"/>
              <a:t>ebook</a:t>
            </a:r>
            <a:r>
              <a:rPr lang="en-US" dirty="0"/>
              <a:t>-MRP of the eBook is set by you. It can be zero or a minimum of Rs. 50. Similarly </a:t>
            </a:r>
            <a:r>
              <a:rPr lang="en-US" b="1" dirty="0"/>
              <a:t>for Print Publishing</a:t>
            </a:r>
            <a:r>
              <a:rPr lang="en-US" dirty="0"/>
              <a:t>---calculated.</a:t>
            </a:r>
          </a:p>
          <a:p>
            <a:pPr>
              <a:buFont typeface="Wingdings" panose="05000000000000000000" pitchFamily="2" charset="2"/>
              <a:buChar char="ü"/>
            </a:pPr>
            <a:r>
              <a:rPr lang="en-US" b="1" dirty="0"/>
              <a:t>Royalty</a:t>
            </a:r>
            <a:r>
              <a:rPr lang="en-US" dirty="0"/>
              <a:t> provided to author.</a:t>
            </a:r>
          </a:p>
          <a:p>
            <a:pPr>
              <a:buFont typeface="Wingdings" panose="05000000000000000000" pitchFamily="2" charset="2"/>
              <a:buChar char="ü"/>
            </a:pPr>
            <a:r>
              <a:rPr lang="en-US" dirty="0"/>
              <a:t>Sold through its </a:t>
            </a:r>
            <a:r>
              <a:rPr lang="en-US" b="1" dirty="0"/>
              <a:t>own stores </a:t>
            </a:r>
            <a:r>
              <a:rPr lang="en-US" dirty="0"/>
              <a:t>or through </a:t>
            </a:r>
            <a:r>
              <a:rPr lang="en-US" b="1" dirty="0"/>
              <a:t>other channels. </a:t>
            </a:r>
          </a:p>
          <a:p>
            <a:pPr algn="just">
              <a:buFont typeface="Wingdings" panose="05000000000000000000" pitchFamily="2" charset="2"/>
              <a:buChar char="Ø"/>
            </a:pPr>
            <a:endParaRPr lang="en-US" dirty="0"/>
          </a:p>
          <a:p>
            <a:pPr algn="just">
              <a:buFont typeface="Wingdings" panose="05000000000000000000" pitchFamily="2" charset="2"/>
              <a:buChar char="ü"/>
            </a:pPr>
            <a:endParaRPr lang="en-US" dirty="0"/>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23</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1AC736-0F15-429A-A99D-4CA9B00154F4}"/>
              </a:ext>
            </a:extLst>
          </p:cNvPr>
          <p:cNvSpPr txBox="1"/>
          <p:nvPr/>
        </p:nvSpPr>
        <p:spPr>
          <a:xfrm>
            <a:off x="7283548" y="4800600"/>
            <a:ext cx="1882726" cy="523220"/>
          </a:xfrm>
          <a:prstGeom prst="rect">
            <a:avLst/>
          </a:prstGeom>
          <a:solidFill>
            <a:schemeClr val="accent2"/>
          </a:solidFill>
        </p:spPr>
        <p:txBody>
          <a:bodyPr wrap="square" rtlCol="0">
            <a:spAutoFit/>
          </a:bodyPr>
          <a:lstStyle/>
          <a:p>
            <a:r>
              <a:rPr lang="en-US" sz="2800" b="1" dirty="0"/>
              <a:t>75% &amp; 25%</a:t>
            </a:r>
          </a:p>
        </p:txBody>
      </p:sp>
    </p:spTree>
    <p:extLst>
      <p:ext uri="{BB962C8B-B14F-4D97-AF65-F5344CB8AC3E}">
        <p14:creationId xmlns:p14="http://schemas.microsoft.com/office/powerpoint/2010/main" val="300711176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8. </a:t>
            </a:r>
            <a:r>
              <a:rPr lang="en-US" dirty="0">
                <a:hlinkClick r:id="rId3"/>
              </a:rPr>
              <a:t>https://www.abuzzpress.com/</a:t>
            </a:r>
            <a:r>
              <a:rPr lang="en-US" dirty="0"/>
              <a:t>  ---USA</a:t>
            </a:r>
          </a:p>
          <a:p>
            <a:pPr algn="just">
              <a:buFont typeface="Wingdings" panose="05000000000000000000" pitchFamily="2" charset="2"/>
              <a:buChar char="ü"/>
            </a:pPr>
            <a:r>
              <a:rPr lang="en-US" b="1" dirty="0"/>
              <a:t>Free</a:t>
            </a:r>
            <a:r>
              <a:rPr lang="en-US" dirty="0"/>
              <a:t> publication</a:t>
            </a:r>
          </a:p>
          <a:p>
            <a:pPr>
              <a:buFont typeface="Wingdings" panose="05000000000000000000" pitchFamily="2" charset="2"/>
              <a:buChar char="ü"/>
            </a:pPr>
            <a:r>
              <a:rPr lang="en-US" b="1" dirty="0"/>
              <a:t>Royalty</a:t>
            </a:r>
            <a:r>
              <a:rPr lang="en-US" dirty="0"/>
              <a:t> provided to author.</a:t>
            </a:r>
          </a:p>
          <a:p>
            <a:pPr>
              <a:buFont typeface="Wingdings" panose="05000000000000000000" pitchFamily="2" charset="2"/>
              <a:buChar char="ü"/>
            </a:pPr>
            <a:r>
              <a:rPr lang="en-US" b="1" dirty="0"/>
              <a:t>Publishing </a:t>
            </a:r>
            <a:r>
              <a:rPr lang="en-US" dirty="0"/>
              <a:t>and</a:t>
            </a:r>
            <a:r>
              <a:rPr lang="en-US" b="1" dirty="0"/>
              <a:t> Distribution. </a:t>
            </a:r>
          </a:p>
          <a:p>
            <a:pPr>
              <a:buFont typeface="Wingdings" panose="05000000000000000000" pitchFamily="2" charset="2"/>
              <a:buChar char="ü"/>
            </a:pPr>
            <a:r>
              <a:rPr lang="en-US" dirty="0"/>
              <a:t>Retain 3 year </a:t>
            </a:r>
            <a:r>
              <a:rPr lang="en-US" b="1" dirty="0"/>
              <a:t>exclusive printing right.</a:t>
            </a:r>
          </a:p>
          <a:p>
            <a:pPr algn="just">
              <a:buFont typeface="Wingdings" panose="05000000000000000000" pitchFamily="2" charset="2"/>
              <a:buChar char="Ø"/>
            </a:pPr>
            <a:endParaRPr lang="en-US" dirty="0"/>
          </a:p>
          <a:p>
            <a:pPr algn="just">
              <a:buFont typeface="Wingdings" panose="05000000000000000000" pitchFamily="2" charset="2"/>
              <a:buChar char="ü"/>
            </a:pPr>
            <a:endParaRPr lang="en-US" dirty="0"/>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24</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1AC736-0F15-429A-A99D-4CA9B00154F4}"/>
              </a:ext>
            </a:extLst>
          </p:cNvPr>
          <p:cNvSpPr txBox="1"/>
          <p:nvPr/>
        </p:nvSpPr>
        <p:spPr>
          <a:xfrm>
            <a:off x="6515100" y="2993977"/>
            <a:ext cx="1882726" cy="523220"/>
          </a:xfrm>
          <a:prstGeom prst="rect">
            <a:avLst/>
          </a:prstGeom>
          <a:solidFill>
            <a:schemeClr val="accent2"/>
          </a:solidFill>
        </p:spPr>
        <p:txBody>
          <a:bodyPr wrap="square" rtlCol="0">
            <a:spAutoFit/>
          </a:bodyPr>
          <a:lstStyle/>
          <a:p>
            <a:r>
              <a:rPr lang="en-US" sz="2800" b="1" dirty="0"/>
              <a:t>70% &amp; 60%</a:t>
            </a:r>
          </a:p>
        </p:txBody>
      </p:sp>
    </p:spTree>
    <p:extLst>
      <p:ext uri="{BB962C8B-B14F-4D97-AF65-F5344CB8AC3E}">
        <p14:creationId xmlns:p14="http://schemas.microsoft.com/office/powerpoint/2010/main" val="1515389905"/>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0" indent="0" algn="just">
              <a:buNone/>
            </a:pPr>
            <a:r>
              <a:rPr lang="en-US" dirty="0"/>
              <a:t>9. </a:t>
            </a:r>
            <a:r>
              <a:rPr lang="en-US" dirty="0">
                <a:hlinkClick r:id="rId3"/>
              </a:rPr>
              <a:t>https://</a:t>
            </a:r>
            <a:r>
              <a:rPr lang="en-US" dirty="0">
                <a:hlinkClick r:id="rId4"/>
              </a:rPr>
              <a:t>www.bookrix.com/</a:t>
            </a:r>
            <a:endParaRPr lang="en-US" dirty="0"/>
          </a:p>
          <a:p>
            <a:pPr algn="just">
              <a:buFont typeface="Wingdings" panose="05000000000000000000" pitchFamily="2" charset="2"/>
              <a:buChar char="ü"/>
            </a:pPr>
            <a:r>
              <a:rPr lang="en-US" b="1" dirty="0"/>
              <a:t>Free</a:t>
            </a:r>
            <a:r>
              <a:rPr lang="en-US" dirty="0"/>
              <a:t> publication</a:t>
            </a:r>
          </a:p>
          <a:p>
            <a:pPr>
              <a:buFont typeface="Wingdings" panose="05000000000000000000" pitchFamily="2" charset="2"/>
              <a:buChar char="ü"/>
            </a:pPr>
            <a:r>
              <a:rPr lang="en-US" b="1" dirty="0"/>
              <a:t>Royalty</a:t>
            </a:r>
            <a:r>
              <a:rPr lang="en-US" dirty="0"/>
              <a:t> provided to author.</a:t>
            </a:r>
          </a:p>
          <a:p>
            <a:pPr>
              <a:buFont typeface="Wingdings" panose="05000000000000000000" pitchFamily="2" charset="2"/>
              <a:buChar char="ü"/>
            </a:pPr>
            <a:r>
              <a:rPr lang="en-US" b="1" dirty="0"/>
              <a:t>Publishing </a:t>
            </a:r>
            <a:r>
              <a:rPr lang="en-US" dirty="0"/>
              <a:t>and</a:t>
            </a:r>
            <a:r>
              <a:rPr lang="en-US" b="1" dirty="0"/>
              <a:t> Distribution. </a:t>
            </a:r>
          </a:p>
          <a:p>
            <a:pPr>
              <a:buFont typeface="Wingdings" panose="05000000000000000000" pitchFamily="2" charset="2"/>
              <a:buChar char="ü"/>
            </a:pPr>
            <a:r>
              <a:rPr lang="en-US" dirty="0"/>
              <a:t>Have full </a:t>
            </a:r>
            <a:r>
              <a:rPr lang="en-US" b="1" dirty="0"/>
              <a:t>flexibility.</a:t>
            </a:r>
          </a:p>
          <a:p>
            <a:pPr>
              <a:buFont typeface="Wingdings" panose="05000000000000000000" pitchFamily="2" charset="2"/>
              <a:buChar char="ü"/>
            </a:pPr>
            <a:r>
              <a:rPr lang="en-US" dirty="0"/>
              <a:t>Just 30 days </a:t>
            </a:r>
            <a:r>
              <a:rPr lang="en-US" b="1" dirty="0"/>
              <a:t>notice</a:t>
            </a:r>
            <a:r>
              <a:rPr lang="en-US" dirty="0"/>
              <a:t> necessary.</a:t>
            </a:r>
          </a:p>
          <a:p>
            <a:pPr algn="just">
              <a:buFont typeface="Wingdings" panose="05000000000000000000" pitchFamily="2" charset="2"/>
              <a:buChar char="Ø"/>
            </a:pPr>
            <a:endParaRPr lang="en-US" dirty="0"/>
          </a:p>
          <a:p>
            <a:pPr algn="just">
              <a:buFont typeface="Wingdings" panose="05000000000000000000" pitchFamily="2" charset="2"/>
              <a:buChar char="ü"/>
            </a:pPr>
            <a:endParaRPr lang="en-US" dirty="0"/>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25</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1AC736-0F15-429A-A99D-4CA9B00154F4}"/>
              </a:ext>
            </a:extLst>
          </p:cNvPr>
          <p:cNvSpPr txBox="1"/>
          <p:nvPr/>
        </p:nvSpPr>
        <p:spPr>
          <a:xfrm>
            <a:off x="6331048" y="3167390"/>
            <a:ext cx="1882726" cy="523220"/>
          </a:xfrm>
          <a:prstGeom prst="rect">
            <a:avLst/>
          </a:prstGeom>
          <a:solidFill>
            <a:schemeClr val="accent2"/>
          </a:solidFill>
        </p:spPr>
        <p:txBody>
          <a:bodyPr wrap="square" rtlCol="0">
            <a:spAutoFit/>
          </a:bodyPr>
          <a:lstStyle/>
          <a:p>
            <a:r>
              <a:rPr lang="en-US" sz="2800" b="1" dirty="0"/>
              <a:t>70% </a:t>
            </a:r>
          </a:p>
        </p:txBody>
      </p:sp>
    </p:spTree>
    <p:extLst>
      <p:ext uri="{BB962C8B-B14F-4D97-AF65-F5344CB8AC3E}">
        <p14:creationId xmlns:p14="http://schemas.microsoft.com/office/powerpoint/2010/main" val="3909760387"/>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Platform for publication (</a:t>
            </a:r>
            <a:r>
              <a:rPr lang="en-US" sz="4400" b="1" dirty="0" err="1">
                <a:solidFill>
                  <a:srgbClr val="002060"/>
                </a:solidFill>
              </a:rPr>
              <a:t>eg.</a:t>
            </a:r>
            <a:r>
              <a:rPr lang="en-US" sz="4400" b="1" dirty="0">
                <a:solidFill>
                  <a:srgbClr val="002060"/>
                </a:solidFill>
              </a:rPr>
              <a:t>)</a:t>
            </a:r>
          </a:p>
          <a:p>
            <a:pPr marL="457200" lvl="1" indent="0" algn="just">
              <a:buNone/>
            </a:pPr>
            <a:r>
              <a:rPr lang="en-US" sz="4400" b="1" dirty="0">
                <a:solidFill>
                  <a:srgbClr val="002060"/>
                </a:solidFill>
              </a:rPr>
              <a:t>Paid one----</a:t>
            </a:r>
          </a:p>
          <a:p>
            <a:pPr marL="0" indent="0" algn="just">
              <a:buNone/>
            </a:pPr>
            <a:r>
              <a:rPr lang="en-US" sz="4000" dirty="0"/>
              <a:t> </a:t>
            </a:r>
            <a:r>
              <a:rPr lang="en-US" sz="4000" dirty="0">
                <a:hlinkClick r:id="rId3"/>
              </a:rPr>
              <a:t>https://www.statperson.com</a:t>
            </a:r>
            <a:r>
              <a:rPr lang="en-US" sz="4000" dirty="0"/>
              <a:t>      ----India</a:t>
            </a:r>
          </a:p>
          <a:p>
            <a:pPr algn="just">
              <a:buFont typeface="Wingdings" panose="05000000000000000000" pitchFamily="2" charset="2"/>
              <a:buChar char="ü"/>
            </a:pPr>
            <a:r>
              <a:rPr lang="en-US" dirty="0"/>
              <a:t>Publication with some fees.</a:t>
            </a:r>
          </a:p>
          <a:p>
            <a:pPr algn="just">
              <a:buFont typeface="Wingdings" panose="05000000000000000000" pitchFamily="2" charset="2"/>
              <a:buChar char="ü"/>
            </a:pPr>
            <a:r>
              <a:rPr lang="en-US" dirty="0"/>
              <a:t>Rs. 10000 (Ten Thousand Rupees Only)/ approx. USD-135 for SIX copies of Books include ISBN</a:t>
            </a:r>
          </a:p>
          <a:p>
            <a:pPr algn="just">
              <a:buFont typeface="Wingdings" panose="05000000000000000000" pitchFamily="2" charset="2"/>
              <a:buChar char="ü"/>
            </a:pPr>
            <a:r>
              <a:rPr lang="en-US" b="1" dirty="0"/>
              <a:t>Royalty</a:t>
            </a:r>
            <a:r>
              <a:rPr lang="en-US" dirty="0"/>
              <a:t> provided to authors.</a:t>
            </a:r>
          </a:p>
        </p:txBody>
      </p:sp>
      <p:sp>
        <p:nvSpPr>
          <p:cNvPr id="13" name="Date Placeholder 12"/>
          <p:cNvSpPr>
            <a:spLocks noGrp="1"/>
          </p:cNvSpPr>
          <p:nvPr>
            <p:ph type="dt" sz="half" idx="10"/>
          </p:nvPr>
        </p:nvSpPr>
        <p:spPr>
          <a:xfrm>
            <a:off x="22274" y="6595403"/>
            <a:ext cx="2133600" cy="228600"/>
          </a:xfrm>
        </p:spPr>
        <p:txBody>
          <a:bodyPr/>
          <a:lstStyle/>
          <a:p>
            <a:fld id="{FC350DDC-A342-442A-82E7-1B8E001B05B7}"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26</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04BE3BC-EC0A-405B-A627-84453F6271BF}"/>
              </a:ext>
            </a:extLst>
          </p:cNvPr>
          <p:cNvSpPr txBox="1"/>
          <p:nvPr/>
        </p:nvSpPr>
        <p:spPr>
          <a:xfrm>
            <a:off x="6907237" y="5180341"/>
            <a:ext cx="1882726" cy="523220"/>
          </a:xfrm>
          <a:prstGeom prst="rect">
            <a:avLst/>
          </a:prstGeom>
          <a:solidFill>
            <a:schemeClr val="accent2"/>
          </a:solidFill>
        </p:spPr>
        <p:txBody>
          <a:bodyPr wrap="square" rtlCol="0">
            <a:spAutoFit/>
          </a:bodyPr>
          <a:lstStyle/>
          <a:p>
            <a:r>
              <a:rPr lang="en-US" sz="2800" b="1" dirty="0"/>
              <a:t>Max. 30%</a:t>
            </a:r>
          </a:p>
        </p:txBody>
      </p:sp>
    </p:spTree>
    <p:extLst>
      <p:ext uri="{BB962C8B-B14F-4D97-AF65-F5344CB8AC3E}">
        <p14:creationId xmlns:p14="http://schemas.microsoft.com/office/powerpoint/2010/main" val="3620623743"/>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5829302" cy="782515"/>
          </a:xfrm>
        </p:spPr>
        <p:txBody>
          <a:bodyPr>
            <a:normAutofit fontScale="92500"/>
          </a:bodyPr>
          <a:lstStyle/>
          <a:p>
            <a:pPr marL="57150" indent="0" algn="just">
              <a:buNone/>
            </a:pPr>
            <a:r>
              <a:rPr lang="en-US" sz="4800" b="1" dirty="0">
                <a:solidFill>
                  <a:srgbClr val="002060"/>
                </a:solidFill>
              </a:rPr>
              <a:t>Publication:- Knowhow</a:t>
            </a: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27</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Flowchart: Sequential Access Storage 1">
            <a:extLst>
              <a:ext uri="{FF2B5EF4-FFF2-40B4-BE49-F238E27FC236}">
                <a16:creationId xmlns:a16="http://schemas.microsoft.com/office/drawing/2014/main" id="{75F7B22E-EC77-4293-81E4-D06FAC41D53E}"/>
              </a:ext>
            </a:extLst>
          </p:cNvPr>
          <p:cNvSpPr/>
          <p:nvPr/>
        </p:nvSpPr>
        <p:spPr>
          <a:xfrm>
            <a:off x="9378" y="2726794"/>
            <a:ext cx="3292424" cy="2819396"/>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Sequential Access Storage 17">
            <a:extLst>
              <a:ext uri="{FF2B5EF4-FFF2-40B4-BE49-F238E27FC236}">
                <a16:creationId xmlns:a16="http://schemas.microsoft.com/office/drawing/2014/main" id="{0B5CF08B-4B2B-41FF-9CAC-F3D7FB00A825}"/>
              </a:ext>
            </a:extLst>
          </p:cNvPr>
          <p:cNvSpPr/>
          <p:nvPr/>
        </p:nvSpPr>
        <p:spPr>
          <a:xfrm rot="10800000">
            <a:off x="5829302" y="3848319"/>
            <a:ext cx="3292424" cy="2713088"/>
          </a:xfrm>
          <a:prstGeom prst="flowChartMagneticTape">
            <a:avLst/>
          </a:prstGeom>
          <a:solidFill>
            <a:schemeClr val="accent3">
              <a:lumMod val="75000"/>
            </a:schemeClr>
          </a:solidFill>
          <a:scene3d>
            <a:camera prst="orthographicFront">
              <a:rot lat="21599969"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A16660A2-9319-4944-84BD-DE2CF6B94166}"/>
              </a:ext>
            </a:extLst>
          </p:cNvPr>
          <p:cNvSpPr/>
          <p:nvPr/>
        </p:nvSpPr>
        <p:spPr>
          <a:xfrm>
            <a:off x="3422552" y="3620900"/>
            <a:ext cx="2286000" cy="1031183"/>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AF8379-8D43-425A-88F5-2F5BE270F29D}"/>
              </a:ext>
            </a:extLst>
          </p:cNvPr>
          <p:cNvSpPr/>
          <p:nvPr/>
        </p:nvSpPr>
        <p:spPr>
          <a:xfrm>
            <a:off x="3781559" y="3884251"/>
            <a:ext cx="1580882" cy="523220"/>
          </a:xfrm>
          <a:prstGeom prst="rect">
            <a:avLst/>
          </a:prstGeom>
        </p:spPr>
        <p:txBody>
          <a:bodyPr wrap="none">
            <a:spAutoFit/>
          </a:bodyPr>
          <a:lstStyle/>
          <a:p>
            <a:r>
              <a:rPr lang="en-US" sz="2800" b="1" dirty="0"/>
              <a:t>Publisher</a:t>
            </a:r>
            <a:endParaRPr lang="en-US" sz="7200" b="1" dirty="0"/>
          </a:p>
        </p:txBody>
      </p:sp>
      <p:sp>
        <p:nvSpPr>
          <p:cNvPr id="20" name="Rectangle 19">
            <a:extLst>
              <a:ext uri="{FF2B5EF4-FFF2-40B4-BE49-F238E27FC236}">
                <a16:creationId xmlns:a16="http://schemas.microsoft.com/office/drawing/2014/main" id="{32873A34-0297-4037-BE1B-5A3D4E508614}"/>
              </a:ext>
            </a:extLst>
          </p:cNvPr>
          <p:cNvSpPr/>
          <p:nvPr/>
        </p:nvSpPr>
        <p:spPr>
          <a:xfrm>
            <a:off x="658963" y="3884251"/>
            <a:ext cx="1708353" cy="523220"/>
          </a:xfrm>
          <a:prstGeom prst="rect">
            <a:avLst/>
          </a:prstGeom>
        </p:spPr>
        <p:txBody>
          <a:bodyPr wrap="none">
            <a:spAutoFit/>
          </a:bodyPr>
          <a:lstStyle/>
          <a:p>
            <a:r>
              <a:rPr lang="en-US" sz="2800" b="1" dirty="0"/>
              <a:t>Reputable</a:t>
            </a:r>
            <a:endParaRPr lang="en-US" sz="7200" b="1" dirty="0"/>
          </a:p>
        </p:txBody>
      </p:sp>
      <p:sp>
        <p:nvSpPr>
          <p:cNvPr id="21" name="Flowchart: Sequential Access Storage 20">
            <a:extLst>
              <a:ext uri="{FF2B5EF4-FFF2-40B4-BE49-F238E27FC236}">
                <a16:creationId xmlns:a16="http://schemas.microsoft.com/office/drawing/2014/main" id="{BF74CE2B-3E1E-4EA2-9653-F0CE5B70AD39}"/>
              </a:ext>
            </a:extLst>
          </p:cNvPr>
          <p:cNvSpPr/>
          <p:nvPr/>
        </p:nvSpPr>
        <p:spPr>
          <a:xfrm rot="10800000">
            <a:off x="5851576" y="1251735"/>
            <a:ext cx="3292424" cy="2576729"/>
          </a:xfrm>
          <a:prstGeom prst="flowChartMagneticTape">
            <a:avLst/>
          </a:prstGeom>
          <a:solidFill>
            <a:srgbClr val="FFC000"/>
          </a:solidFill>
          <a:scene3d>
            <a:camera prst="orthographicFront">
              <a:rot lat="215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183BDF-0298-4610-8B49-155055131EE5}"/>
              </a:ext>
            </a:extLst>
          </p:cNvPr>
          <p:cNvSpPr/>
          <p:nvPr/>
        </p:nvSpPr>
        <p:spPr>
          <a:xfrm>
            <a:off x="6869707" y="2193313"/>
            <a:ext cx="1211614" cy="523220"/>
          </a:xfrm>
          <a:prstGeom prst="rect">
            <a:avLst/>
          </a:prstGeom>
        </p:spPr>
        <p:txBody>
          <a:bodyPr wrap="none">
            <a:spAutoFit/>
          </a:bodyPr>
          <a:lstStyle/>
          <a:p>
            <a:r>
              <a:rPr lang="en-US" sz="2800" b="1" dirty="0"/>
              <a:t>Vanity </a:t>
            </a:r>
            <a:endParaRPr lang="en-US" sz="7200" b="1" dirty="0"/>
          </a:p>
        </p:txBody>
      </p:sp>
      <p:sp>
        <p:nvSpPr>
          <p:cNvPr id="22" name="Rectangle 21">
            <a:extLst>
              <a:ext uri="{FF2B5EF4-FFF2-40B4-BE49-F238E27FC236}">
                <a16:creationId xmlns:a16="http://schemas.microsoft.com/office/drawing/2014/main" id="{CB781F63-BD9A-4B96-BA16-F5379F010121}"/>
              </a:ext>
            </a:extLst>
          </p:cNvPr>
          <p:cNvSpPr/>
          <p:nvPr/>
        </p:nvSpPr>
        <p:spPr>
          <a:xfrm>
            <a:off x="6665029" y="4950323"/>
            <a:ext cx="1743106" cy="523220"/>
          </a:xfrm>
          <a:prstGeom prst="rect">
            <a:avLst/>
          </a:prstGeom>
        </p:spPr>
        <p:txBody>
          <a:bodyPr wrap="none">
            <a:spAutoFit/>
          </a:bodyPr>
          <a:lstStyle/>
          <a:p>
            <a:r>
              <a:rPr lang="en-US" sz="2800" b="1" dirty="0"/>
              <a:t>Predatory </a:t>
            </a:r>
            <a:endParaRPr lang="en-US" sz="7200" b="1" dirty="0"/>
          </a:p>
        </p:txBody>
      </p:sp>
      <p:pic>
        <p:nvPicPr>
          <p:cNvPr id="112642" name="Picture 2" descr="Real or Fake? | kids.nationalgeographic.com on Vimeo">
            <a:extLst>
              <a:ext uri="{FF2B5EF4-FFF2-40B4-BE49-F238E27FC236}">
                <a16:creationId xmlns:a16="http://schemas.microsoft.com/office/drawing/2014/main" id="{DC544689-AC94-419A-B2C7-97084FBC4A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0251" y="5546190"/>
            <a:ext cx="2143498" cy="103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4530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42"/>
                                        </p:tgtEl>
                                        <p:attrNameLst>
                                          <p:attrName>style.visibility</p:attrName>
                                        </p:attrNameLst>
                                      </p:cBhvr>
                                      <p:to>
                                        <p:strVal val="visible"/>
                                      </p:to>
                                    </p:set>
                                    <p:anim calcmode="lin" valueType="num">
                                      <p:cBhvr additive="base">
                                        <p:cTn id="7" dur="500" fill="hold"/>
                                        <p:tgtEl>
                                          <p:spTgt spid="112642"/>
                                        </p:tgtEl>
                                        <p:attrNameLst>
                                          <p:attrName>ppt_x</p:attrName>
                                        </p:attrNameLst>
                                      </p:cBhvr>
                                      <p:tavLst>
                                        <p:tav tm="0">
                                          <p:val>
                                            <p:strVal val="#ppt_x"/>
                                          </p:val>
                                        </p:tav>
                                        <p:tav tm="100000">
                                          <p:val>
                                            <p:strVal val="#ppt_x"/>
                                          </p:val>
                                        </p:tav>
                                      </p:tavLst>
                                    </p:anim>
                                    <p:anim calcmode="lin" valueType="num">
                                      <p:cBhvr additive="base">
                                        <p:cTn id="8" dur="500" fill="hold"/>
                                        <p:tgtEl>
                                          <p:spTgt spid="1126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20" grpId="0"/>
      <p:bldP spid="21" grpId="0" animBg="1"/>
      <p:bldP spid="19"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04"/>
          </a:xfrm>
        </p:spPr>
        <p:txBody>
          <a:bodyPr>
            <a:normAutofit lnSpcReduction="10000"/>
          </a:bodyPr>
          <a:lstStyle/>
          <a:p>
            <a:pPr marL="457200" lvl="1" indent="0" algn="just">
              <a:buNone/>
            </a:pPr>
            <a:r>
              <a:rPr lang="en-US" sz="4400" b="1" dirty="0">
                <a:solidFill>
                  <a:srgbClr val="002060"/>
                </a:solidFill>
              </a:rPr>
              <a:t>Publication:- Knowhow-Self-publish</a:t>
            </a: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28</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Content Placeholder 9">
            <a:extLst>
              <a:ext uri="{FF2B5EF4-FFF2-40B4-BE49-F238E27FC236}">
                <a16:creationId xmlns:a16="http://schemas.microsoft.com/office/drawing/2014/main" id="{14C1DD6E-90F2-428E-AE3E-59C90CA1DB8D}"/>
              </a:ext>
            </a:extLst>
          </p:cNvPr>
          <p:cNvSpPr txBox="1">
            <a:spLocks/>
          </p:cNvSpPr>
          <p:nvPr/>
        </p:nvSpPr>
        <p:spPr>
          <a:xfrm>
            <a:off x="-22274" y="1844027"/>
            <a:ext cx="9188548" cy="4717371"/>
          </a:xfrm>
          <a:prstGeom prst="rect">
            <a:avLst/>
          </a:prstGeom>
          <a:solidFill>
            <a:schemeClr val="bg2">
              <a:lumMod val="50000"/>
            </a:schemeClr>
          </a:solidFill>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Write Book</a:t>
            </a: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Self-edit the manuscript.</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Have your book professionally edited (and formatted, if needed).</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Have your book cover professionally designed.</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Choose a self publishing platform to publish and/or distribute the book.</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Market your book.</a:t>
            </a:r>
            <a:endParaRPr lang="en-US"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n-US" dirty="0">
                <a:latin typeface="Arial" panose="020B0604020202020204" pitchFamily="34" charset="0"/>
                <a:cs typeface="Arial" panose="020B0604020202020204" pitchFamily="34" charset="0"/>
              </a:rPr>
              <a:t>Maintain your book.</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61653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04"/>
          </a:xfrm>
        </p:spPr>
        <p:txBody>
          <a:bodyPr>
            <a:normAutofit lnSpcReduction="10000"/>
          </a:bodyPr>
          <a:lstStyle/>
          <a:p>
            <a:pPr marL="457200" lvl="1" indent="0" algn="just">
              <a:buNone/>
            </a:pPr>
            <a:r>
              <a:rPr lang="en-US" sz="4400" b="1" dirty="0">
                <a:solidFill>
                  <a:srgbClr val="002060"/>
                </a:solidFill>
              </a:rPr>
              <a:t>Publication:- Knowhow</a:t>
            </a: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29</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3666" name="Picture 2" descr="232 Best Intellectual Property images in 2020 | Intellectual ...">
            <a:extLst>
              <a:ext uri="{FF2B5EF4-FFF2-40B4-BE49-F238E27FC236}">
                <a16:creationId xmlns:a16="http://schemas.microsoft.com/office/drawing/2014/main" id="{0335F3F5-8E00-4632-BC74-35D2EEEFF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895599"/>
            <a:ext cx="2743200" cy="2133605"/>
          </a:xfrm>
          <a:prstGeom prst="rect">
            <a:avLst/>
          </a:prstGeom>
          <a:noFill/>
          <a:extLst>
            <a:ext uri="{909E8E84-426E-40DD-AFC4-6F175D3DCCD1}">
              <a14:hiddenFill xmlns:a14="http://schemas.microsoft.com/office/drawing/2010/main">
                <a:solidFill>
                  <a:srgbClr val="FFFFFF"/>
                </a:solidFill>
              </a14:hiddenFill>
            </a:ext>
          </a:extLst>
        </p:spPr>
      </p:pic>
      <p:pic>
        <p:nvPicPr>
          <p:cNvPr id="113668" name="Picture 4" descr="Protecting the intellectual property of tech companies">
            <a:extLst>
              <a:ext uri="{FF2B5EF4-FFF2-40B4-BE49-F238E27FC236}">
                <a16:creationId xmlns:a16="http://schemas.microsoft.com/office/drawing/2014/main" id="{5A4D85BE-EB61-4E68-A8B1-6BB6AE286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14944"/>
            <a:ext cx="6400800" cy="484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219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3666"/>
                                        </p:tgtEl>
                                        <p:attrNameLst>
                                          <p:attrName>style.visibility</p:attrName>
                                        </p:attrNameLst>
                                      </p:cBhvr>
                                      <p:to>
                                        <p:strVal val="visible"/>
                                      </p:to>
                                    </p:set>
                                    <p:anim calcmode="lin" valueType="num">
                                      <p:cBhvr additive="base">
                                        <p:cTn id="11" dur="500" fill="hold"/>
                                        <p:tgtEl>
                                          <p:spTgt spid="113666"/>
                                        </p:tgtEl>
                                        <p:attrNameLst>
                                          <p:attrName>ppt_x</p:attrName>
                                        </p:attrNameLst>
                                      </p:cBhvr>
                                      <p:tavLst>
                                        <p:tav tm="0">
                                          <p:val>
                                            <p:strVal val="#ppt_x"/>
                                          </p:val>
                                        </p:tav>
                                        <p:tav tm="100000">
                                          <p:val>
                                            <p:strVal val="#ppt_x"/>
                                          </p:val>
                                        </p:tav>
                                      </p:tavLst>
                                    </p:anim>
                                    <p:anim calcmode="lin" valueType="num">
                                      <p:cBhvr additive="base">
                                        <p:cTn id="12" dur="500" fill="hold"/>
                                        <p:tgtEl>
                                          <p:spTgt spid="1136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background</a:t>
            </a:r>
          </a:p>
        </p:txBody>
      </p:sp>
      <p:sp>
        <p:nvSpPr>
          <p:cNvPr id="13" name="Date Placeholder 12"/>
          <p:cNvSpPr>
            <a:spLocks noGrp="1"/>
          </p:cNvSpPr>
          <p:nvPr>
            <p:ph type="dt" sz="half" idx="10"/>
          </p:nvPr>
        </p:nvSpPr>
        <p:spPr>
          <a:xfrm>
            <a:off x="22274" y="6595403"/>
            <a:ext cx="2133600" cy="228600"/>
          </a:xfrm>
        </p:spPr>
        <p:txBody>
          <a:bodyPr/>
          <a:lstStyle/>
          <a:p>
            <a:fld id="{EED2EC2F-87F3-4089-9D23-CA7DAD587CEA}"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A48BEE1-DA9A-437E-A0D7-E93750F73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9269"/>
            <a:ext cx="9144000" cy="5524326"/>
          </a:xfrm>
          <a:prstGeom prst="rect">
            <a:avLst/>
          </a:prstGeom>
        </p:spPr>
      </p:pic>
    </p:spTree>
    <p:extLst>
      <p:ext uri="{BB962C8B-B14F-4D97-AF65-F5344CB8AC3E}">
        <p14:creationId xmlns:p14="http://schemas.microsoft.com/office/powerpoint/2010/main" val="1644061587"/>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04"/>
          </a:xfrm>
        </p:spPr>
        <p:txBody>
          <a:bodyPr>
            <a:normAutofit lnSpcReduction="10000"/>
          </a:bodyPr>
          <a:lstStyle/>
          <a:p>
            <a:pPr marL="457200" lvl="1" indent="0" algn="just">
              <a:buNone/>
            </a:pPr>
            <a:r>
              <a:rPr lang="en-US" sz="4400" b="1" dirty="0">
                <a:solidFill>
                  <a:srgbClr val="002060"/>
                </a:solidFill>
              </a:rPr>
              <a:t>Publication:- Knowhow</a:t>
            </a: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30</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Content Placeholder 9">
            <a:extLst>
              <a:ext uri="{FF2B5EF4-FFF2-40B4-BE49-F238E27FC236}">
                <a16:creationId xmlns:a16="http://schemas.microsoft.com/office/drawing/2014/main" id="{14C1DD6E-90F2-428E-AE3E-59C90CA1DB8D}"/>
              </a:ext>
            </a:extLst>
          </p:cNvPr>
          <p:cNvSpPr txBox="1">
            <a:spLocks/>
          </p:cNvSpPr>
          <p:nvPr/>
        </p:nvSpPr>
        <p:spPr>
          <a:xfrm>
            <a:off x="-22274" y="1844028"/>
            <a:ext cx="9188548" cy="1460288"/>
          </a:xfrm>
          <a:prstGeom prst="rect">
            <a:avLst/>
          </a:prstGeom>
          <a:solidFill>
            <a:schemeClr val="bg2">
              <a:lumMod val="5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anose="05000000000000000000" pitchFamily="2" charset="2"/>
              <a:buChar char="Ø"/>
            </a:pPr>
            <a:r>
              <a:rPr lang="en-GB" dirty="0"/>
              <a:t>At a minimum, you should carefully consider whether your publisher needs all the rights its standard contract asks for. </a:t>
            </a:r>
            <a:endParaRPr lang="en-US" sz="4000" dirty="0">
              <a:solidFill>
                <a:srgbClr val="0070C0"/>
              </a:solidFill>
              <a:latin typeface="Bernard MT Condensed" pitchFamily="18" charset="0"/>
            </a:endParaRPr>
          </a:p>
        </p:txBody>
      </p:sp>
      <p:sp>
        <p:nvSpPr>
          <p:cNvPr id="19" name="Content Placeholder 9">
            <a:extLst>
              <a:ext uri="{FF2B5EF4-FFF2-40B4-BE49-F238E27FC236}">
                <a16:creationId xmlns:a16="http://schemas.microsoft.com/office/drawing/2014/main" id="{780C8A91-8FAC-43B4-97ED-FCE9A653DBE1}"/>
              </a:ext>
            </a:extLst>
          </p:cNvPr>
          <p:cNvSpPr txBox="1">
            <a:spLocks/>
          </p:cNvSpPr>
          <p:nvPr/>
        </p:nvSpPr>
        <p:spPr>
          <a:xfrm>
            <a:off x="-22274" y="3338312"/>
            <a:ext cx="9188548" cy="1460288"/>
          </a:xfrm>
          <a:prstGeom prst="rect">
            <a:avLst/>
          </a:prstGeom>
          <a:solidFill>
            <a:schemeClr val="accent6">
              <a:lumMod val="60000"/>
              <a:lumOff val="4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anose="05000000000000000000" pitchFamily="2" charset="2"/>
              <a:buChar char="Ø"/>
            </a:pPr>
            <a:r>
              <a:rPr lang="en-GB" dirty="0"/>
              <a:t>The grant of rights clause is only one part of the contract that deserves your careful attention. </a:t>
            </a:r>
            <a:endParaRPr lang="en-US" dirty="0"/>
          </a:p>
        </p:txBody>
      </p:sp>
    </p:spTree>
    <p:extLst>
      <p:ext uri="{BB962C8B-B14F-4D97-AF65-F5344CB8AC3E}">
        <p14:creationId xmlns:p14="http://schemas.microsoft.com/office/powerpoint/2010/main" val="39382523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04"/>
          </a:xfrm>
        </p:spPr>
        <p:txBody>
          <a:bodyPr>
            <a:normAutofit fontScale="92500" lnSpcReduction="10000"/>
          </a:bodyPr>
          <a:lstStyle/>
          <a:p>
            <a:pPr marL="457200" lvl="1" indent="0" algn="just">
              <a:buNone/>
            </a:pPr>
            <a:r>
              <a:rPr lang="en-US" sz="4400" b="1" dirty="0">
                <a:solidFill>
                  <a:srgbClr val="002060"/>
                </a:solidFill>
              </a:rPr>
              <a:t>Publication:- Knowhow (Guide-Author)</a:t>
            </a: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31</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Content Placeholder 9">
            <a:extLst>
              <a:ext uri="{FF2B5EF4-FFF2-40B4-BE49-F238E27FC236}">
                <a16:creationId xmlns:a16="http://schemas.microsoft.com/office/drawing/2014/main" id="{780C8A91-8FAC-43B4-97ED-FCE9A653DBE1}"/>
              </a:ext>
            </a:extLst>
          </p:cNvPr>
          <p:cNvSpPr txBox="1">
            <a:spLocks/>
          </p:cNvSpPr>
          <p:nvPr/>
        </p:nvSpPr>
        <p:spPr>
          <a:xfrm>
            <a:off x="-22274" y="1828787"/>
            <a:ext cx="9188548" cy="4732611"/>
          </a:xfrm>
          <a:prstGeom prst="rect">
            <a:avLst/>
          </a:prstGeom>
          <a:solidFill>
            <a:schemeClr val="accent6">
              <a:lumMod val="60000"/>
              <a:lumOff val="4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GB" dirty="0"/>
              <a:t>Understand common clauses that appear in book publication contracts; </a:t>
            </a:r>
          </a:p>
          <a:p>
            <a:pPr>
              <a:buFont typeface="Wingdings" panose="05000000000000000000" pitchFamily="2" charset="2"/>
              <a:buChar char="ü"/>
            </a:pPr>
            <a:r>
              <a:rPr lang="en-GB" dirty="0"/>
              <a:t>Recognize how a contract’s terms might affect your goals for your books; </a:t>
            </a:r>
          </a:p>
          <a:p>
            <a:pPr>
              <a:buFont typeface="Wingdings" panose="05000000000000000000" pitchFamily="2" charset="2"/>
              <a:buChar char="ü"/>
            </a:pPr>
            <a:r>
              <a:rPr lang="en-GB" dirty="0"/>
              <a:t>Formulate author-friendly variations of contract terms; </a:t>
            </a:r>
          </a:p>
          <a:p>
            <a:pPr>
              <a:buFont typeface="Wingdings" panose="05000000000000000000" pitchFamily="2" charset="2"/>
              <a:buChar char="ü"/>
            </a:pPr>
            <a:r>
              <a:rPr lang="en-GB" dirty="0"/>
              <a:t>Negotiate for terms that advance your interests; and </a:t>
            </a:r>
          </a:p>
          <a:p>
            <a:pPr>
              <a:buFont typeface="Wingdings" panose="05000000000000000000" pitchFamily="2" charset="2"/>
              <a:buChar char="ü"/>
            </a:pPr>
            <a:r>
              <a:rPr lang="en-GB" dirty="0"/>
              <a:t>Avoid terms that hinder your goals. </a:t>
            </a:r>
          </a:p>
        </p:txBody>
      </p:sp>
    </p:spTree>
    <p:extLst>
      <p:ext uri="{BB962C8B-B14F-4D97-AF65-F5344CB8AC3E}">
        <p14:creationId xmlns:p14="http://schemas.microsoft.com/office/powerpoint/2010/main" val="110184464"/>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1338"/>
          </a:xfrm>
        </p:spPr>
        <p:txBody>
          <a:bodyPr>
            <a:normAutofit lnSpcReduction="10000"/>
          </a:bodyPr>
          <a:lstStyle/>
          <a:p>
            <a:pPr marL="457200" lvl="1" indent="0" algn="just">
              <a:buNone/>
            </a:pPr>
            <a:r>
              <a:rPr lang="en-US" sz="4400" b="1" dirty="0">
                <a:solidFill>
                  <a:srgbClr val="002060"/>
                </a:solidFill>
              </a:rPr>
              <a:t>Publication:- Knowhow</a:t>
            </a:r>
          </a:p>
          <a:p>
            <a:pPr marL="457200" lvl="1" indent="0" algn="just">
              <a:buNone/>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32</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Flowchart: Extract 1">
            <a:extLst>
              <a:ext uri="{FF2B5EF4-FFF2-40B4-BE49-F238E27FC236}">
                <a16:creationId xmlns:a16="http://schemas.microsoft.com/office/drawing/2014/main" id="{88DE07D3-8145-40ED-B920-9E8557C45527}"/>
              </a:ext>
            </a:extLst>
          </p:cNvPr>
          <p:cNvSpPr/>
          <p:nvPr/>
        </p:nvSpPr>
        <p:spPr>
          <a:xfrm>
            <a:off x="2379868" y="2990285"/>
            <a:ext cx="4135231" cy="2351624"/>
          </a:xfrm>
          <a:prstGeom prst="flowChartExtra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6DBE707-3292-4787-A2B7-7E2F7ABDE717}"/>
              </a:ext>
            </a:extLst>
          </p:cNvPr>
          <p:cNvSpPr txBox="1"/>
          <p:nvPr/>
        </p:nvSpPr>
        <p:spPr>
          <a:xfrm>
            <a:off x="3124200" y="4187201"/>
            <a:ext cx="2895600" cy="769441"/>
          </a:xfrm>
          <a:prstGeom prst="rect">
            <a:avLst/>
          </a:prstGeom>
          <a:noFill/>
        </p:spPr>
        <p:txBody>
          <a:bodyPr wrap="square" rtlCol="0">
            <a:spAutoFit/>
          </a:bodyPr>
          <a:lstStyle/>
          <a:p>
            <a:pPr lvl="1" algn="just"/>
            <a:r>
              <a:rPr lang="en-US" sz="4400" b="1" dirty="0">
                <a:solidFill>
                  <a:srgbClr val="002060"/>
                </a:solidFill>
              </a:rPr>
              <a:t>Routes</a:t>
            </a:r>
          </a:p>
        </p:txBody>
      </p:sp>
      <p:sp>
        <p:nvSpPr>
          <p:cNvPr id="5" name="Flowchart: Off-page Connector 4">
            <a:extLst>
              <a:ext uri="{FF2B5EF4-FFF2-40B4-BE49-F238E27FC236}">
                <a16:creationId xmlns:a16="http://schemas.microsoft.com/office/drawing/2014/main" id="{E1B189D1-CEEB-4FC8-BFF5-651BCE22F898}"/>
              </a:ext>
            </a:extLst>
          </p:cNvPr>
          <p:cNvSpPr/>
          <p:nvPr/>
        </p:nvSpPr>
        <p:spPr>
          <a:xfrm>
            <a:off x="3124200" y="1810315"/>
            <a:ext cx="2659087" cy="1103959"/>
          </a:xfrm>
          <a:prstGeom prst="flowChartOffpage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45C086-B158-4D95-A983-56C82BC47768}"/>
              </a:ext>
            </a:extLst>
          </p:cNvPr>
          <p:cNvSpPr txBox="1"/>
          <p:nvPr/>
        </p:nvSpPr>
        <p:spPr>
          <a:xfrm>
            <a:off x="3715002" y="2032213"/>
            <a:ext cx="2057399" cy="830997"/>
          </a:xfrm>
          <a:prstGeom prst="rect">
            <a:avLst/>
          </a:prstGeom>
          <a:noFill/>
        </p:spPr>
        <p:txBody>
          <a:bodyPr wrap="square" rtlCol="0">
            <a:spAutoFit/>
          </a:bodyPr>
          <a:lstStyle/>
          <a:p>
            <a:r>
              <a:rPr lang="en-US" sz="2400" b="1" dirty="0"/>
              <a:t>Traditional Publishing</a:t>
            </a:r>
          </a:p>
        </p:txBody>
      </p:sp>
      <p:sp>
        <p:nvSpPr>
          <p:cNvPr id="18" name="Flowchart: Off-page Connector 17">
            <a:extLst>
              <a:ext uri="{FF2B5EF4-FFF2-40B4-BE49-F238E27FC236}">
                <a16:creationId xmlns:a16="http://schemas.microsoft.com/office/drawing/2014/main" id="{28AB06C5-E583-421F-8DF6-A906090EDB05}"/>
              </a:ext>
            </a:extLst>
          </p:cNvPr>
          <p:cNvSpPr/>
          <p:nvPr/>
        </p:nvSpPr>
        <p:spPr>
          <a:xfrm rot="5400000">
            <a:off x="6202180" y="4669244"/>
            <a:ext cx="2293913" cy="1406385"/>
          </a:xfrm>
          <a:prstGeom prst="flowChartOffpage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5465B97-0124-43B7-82DC-21AC94B95BD5}"/>
              </a:ext>
            </a:extLst>
          </p:cNvPr>
          <p:cNvSpPr txBox="1"/>
          <p:nvPr/>
        </p:nvSpPr>
        <p:spPr>
          <a:xfrm rot="16200000">
            <a:off x="6409717" y="4612006"/>
            <a:ext cx="2057399" cy="1200329"/>
          </a:xfrm>
          <a:prstGeom prst="rect">
            <a:avLst/>
          </a:prstGeom>
          <a:noFill/>
        </p:spPr>
        <p:txBody>
          <a:bodyPr wrap="square" rtlCol="0">
            <a:spAutoFit/>
          </a:bodyPr>
          <a:lstStyle/>
          <a:p>
            <a:pPr algn="ctr"/>
            <a:r>
              <a:rPr lang="en-US" sz="2400" b="1" dirty="0"/>
              <a:t>Hire a Company for Publishing</a:t>
            </a:r>
          </a:p>
        </p:txBody>
      </p:sp>
      <p:sp>
        <p:nvSpPr>
          <p:cNvPr id="20" name="Flowchart: Off-page Connector 19">
            <a:extLst>
              <a:ext uri="{FF2B5EF4-FFF2-40B4-BE49-F238E27FC236}">
                <a16:creationId xmlns:a16="http://schemas.microsoft.com/office/drawing/2014/main" id="{23B84AE1-80A1-44CA-9CDB-40FFF6713EDA}"/>
              </a:ext>
            </a:extLst>
          </p:cNvPr>
          <p:cNvSpPr/>
          <p:nvPr/>
        </p:nvSpPr>
        <p:spPr>
          <a:xfrm rot="16200000">
            <a:off x="501099" y="4697395"/>
            <a:ext cx="2293913" cy="126606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38B50A2-E71E-4684-BD7F-9108A59A857C}"/>
              </a:ext>
            </a:extLst>
          </p:cNvPr>
          <p:cNvSpPr txBox="1"/>
          <p:nvPr/>
        </p:nvSpPr>
        <p:spPr>
          <a:xfrm rot="5400000">
            <a:off x="559284" y="5262465"/>
            <a:ext cx="2057399" cy="461665"/>
          </a:xfrm>
          <a:prstGeom prst="rect">
            <a:avLst/>
          </a:prstGeom>
          <a:noFill/>
        </p:spPr>
        <p:txBody>
          <a:bodyPr wrap="square" rtlCol="0">
            <a:spAutoFit/>
          </a:bodyPr>
          <a:lstStyle/>
          <a:p>
            <a:r>
              <a:rPr lang="en-US" sz="2400" b="1" dirty="0"/>
              <a:t>Self Publishing</a:t>
            </a:r>
          </a:p>
        </p:txBody>
      </p:sp>
      <p:sp>
        <p:nvSpPr>
          <p:cNvPr id="22" name="Rectangle 21">
            <a:extLst>
              <a:ext uri="{FF2B5EF4-FFF2-40B4-BE49-F238E27FC236}">
                <a16:creationId xmlns:a16="http://schemas.microsoft.com/office/drawing/2014/main" id="{62E302B5-F2C1-4D4F-A11B-B771CB800F00}"/>
              </a:ext>
            </a:extLst>
          </p:cNvPr>
          <p:cNvSpPr/>
          <p:nvPr/>
        </p:nvSpPr>
        <p:spPr>
          <a:xfrm>
            <a:off x="5783287" y="1707950"/>
            <a:ext cx="2911426" cy="1477328"/>
          </a:xfrm>
          <a:prstGeom prst="rect">
            <a:avLst/>
          </a:prstGeom>
        </p:spPr>
        <p:txBody>
          <a:bodyPr wrap="square">
            <a:spAutoFit/>
          </a:bodyPr>
          <a:lstStyle/>
          <a:p>
            <a:pPr marL="285750" indent="-285750">
              <a:buFont typeface="Wingdings" panose="05000000000000000000" pitchFamily="2" charset="2"/>
              <a:buChar char="ü"/>
            </a:pPr>
            <a:r>
              <a:rPr lang="en-US" b="1" dirty="0"/>
              <a:t>Penguin Random House</a:t>
            </a:r>
          </a:p>
          <a:p>
            <a:pPr marL="285750" indent="-285750">
              <a:buFont typeface="Wingdings" panose="05000000000000000000" pitchFamily="2" charset="2"/>
              <a:buChar char="ü"/>
            </a:pPr>
            <a:r>
              <a:rPr lang="en-US" b="1" dirty="0"/>
              <a:t>Harper Collins</a:t>
            </a:r>
          </a:p>
          <a:p>
            <a:pPr marL="285750" indent="-285750">
              <a:buFont typeface="Wingdings" panose="05000000000000000000" pitchFamily="2" charset="2"/>
              <a:buChar char="ü"/>
            </a:pPr>
            <a:r>
              <a:rPr lang="en-US" b="1" dirty="0"/>
              <a:t>Simon &amp; Schuster</a:t>
            </a:r>
          </a:p>
          <a:p>
            <a:pPr marL="285750" indent="-285750">
              <a:buFont typeface="Wingdings" panose="05000000000000000000" pitchFamily="2" charset="2"/>
              <a:buChar char="ü"/>
            </a:pPr>
            <a:r>
              <a:rPr lang="en-US" b="1" dirty="0" err="1"/>
              <a:t>Hatchette</a:t>
            </a:r>
            <a:endParaRPr lang="en-US" b="1" dirty="0"/>
          </a:p>
          <a:p>
            <a:pPr marL="285750" indent="-285750">
              <a:buFont typeface="Wingdings" panose="05000000000000000000" pitchFamily="2" charset="2"/>
              <a:buChar char="ü"/>
            </a:pPr>
            <a:r>
              <a:rPr lang="en-US" b="1" dirty="0"/>
              <a:t>MacMillan</a:t>
            </a:r>
            <a:endParaRPr lang="en-US" dirty="0"/>
          </a:p>
        </p:txBody>
      </p:sp>
      <p:sp>
        <p:nvSpPr>
          <p:cNvPr id="23" name="Flowchart: Magnetic Disk 22">
            <a:extLst>
              <a:ext uri="{FF2B5EF4-FFF2-40B4-BE49-F238E27FC236}">
                <a16:creationId xmlns:a16="http://schemas.microsoft.com/office/drawing/2014/main" id="{62680024-636B-431C-B7D8-17BF8ED56D0A}"/>
              </a:ext>
            </a:extLst>
          </p:cNvPr>
          <p:cNvSpPr/>
          <p:nvPr/>
        </p:nvSpPr>
        <p:spPr>
          <a:xfrm>
            <a:off x="3124200" y="5791200"/>
            <a:ext cx="1905000" cy="6861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D190A1A3-94A6-4F34-B7DE-66D64F1E3A18}"/>
              </a:ext>
            </a:extLst>
          </p:cNvPr>
          <p:cNvSpPr txBox="1"/>
          <p:nvPr/>
        </p:nvSpPr>
        <p:spPr>
          <a:xfrm>
            <a:off x="3429000" y="6019800"/>
            <a:ext cx="1371600" cy="523220"/>
          </a:xfrm>
          <a:prstGeom prst="rect">
            <a:avLst/>
          </a:prstGeom>
          <a:noFill/>
        </p:spPr>
        <p:txBody>
          <a:bodyPr wrap="square" rtlCol="0">
            <a:spAutoFit/>
          </a:bodyPr>
          <a:lstStyle/>
          <a:p>
            <a:r>
              <a:rPr lang="en-GB" sz="2800" b="1" dirty="0"/>
              <a:t>Hybrid</a:t>
            </a:r>
          </a:p>
        </p:txBody>
      </p:sp>
    </p:spTree>
    <p:extLst>
      <p:ext uri="{BB962C8B-B14F-4D97-AF65-F5344CB8AC3E}">
        <p14:creationId xmlns:p14="http://schemas.microsoft.com/office/powerpoint/2010/main" val="41286792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8" grpId="0" animBg="1"/>
      <p:bldP spid="19" grpId="0"/>
      <p:bldP spid="20" grpId="0" animBg="1"/>
      <p:bldP spid="21" grpId="0"/>
      <p:bldP spid="22" grpId="0"/>
      <p:bldP spid="23"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04"/>
          </a:xfrm>
        </p:spPr>
        <p:txBody>
          <a:bodyPr>
            <a:normAutofit lnSpcReduction="10000"/>
          </a:bodyPr>
          <a:lstStyle/>
          <a:p>
            <a:pPr marL="457200" lvl="1" indent="0" algn="just">
              <a:buNone/>
            </a:pPr>
            <a:r>
              <a:rPr lang="en-US" sz="4400" b="1" dirty="0">
                <a:solidFill>
                  <a:srgbClr val="002060"/>
                </a:solidFill>
              </a:rPr>
              <a:t>Publication:- Knowhow</a:t>
            </a: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33</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Content Placeholder 9">
            <a:extLst>
              <a:ext uri="{FF2B5EF4-FFF2-40B4-BE49-F238E27FC236}">
                <a16:creationId xmlns:a16="http://schemas.microsoft.com/office/drawing/2014/main" id="{14C1DD6E-90F2-428E-AE3E-59C90CA1DB8D}"/>
              </a:ext>
            </a:extLst>
          </p:cNvPr>
          <p:cNvSpPr txBox="1">
            <a:spLocks/>
          </p:cNvSpPr>
          <p:nvPr/>
        </p:nvSpPr>
        <p:spPr>
          <a:xfrm>
            <a:off x="-22274" y="1844028"/>
            <a:ext cx="9188548" cy="1460288"/>
          </a:xfrm>
          <a:prstGeom prst="rect">
            <a:avLst/>
          </a:prstGeom>
          <a:solidFill>
            <a:schemeClr val="bg2">
              <a:lumMod val="5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anose="05000000000000000000" pitchFamily="2" charset="2"/>
              <a:buChar char="Ø"/>
            </a:pPr>
            <a:r>
              <a:rPr lang="en-US" sz="4400" dirty="0"/>
              <a:t>No two publishing companies are same.</a:t>
            </a:r>
            <a:endParaRPr lang="en-US" sz="4000" dirty="0">
              <a:solidFill>
                <a:srgbClr val="0070C0"/>
              </a:solidFill>
              <a:latin typeface="Bernard MT Condensed" pitchFamily="18" charset="0"/>
            </a:endParaRPr>
          </a:p>
        </p:txBody>
      </p:sp>
      <p:sp>
        <p:nvSpPr>
          <p:cNvPr id="19" name="Content Placeholder 9">
            <a:extLst>
              <a:ext uri="{FF2B5EF4-FFF2-40B4-BE49-F238E27FC236}">
                <a16:creationId xmlns:a16="http://schemas.microsoft.com/office/drawing/2014/main" id="{780C8A91-8FAC-43B4-97ED-FCE9A653DBE1}"/>
              </a:ext>
            </a:extLst>
          </p:cNvPr>
          <p:cNvSpPr txBox="1">
            <a:spLocks/>
          </p:cNvSpPr>
          <p:nvPr/>
        </p:nvSpPr>
        <p:spPr>
          <a:xfrm>
            <a:off x="-22274" y="3338312"/>
            <a:ext cx="9188548" cy="1460288"/>
          </a:xfrm>
          <a:prstGeom prst="rect">
            <a:avLst/>
          </a:prstGeom>
          <a:solidFill>
            <a:schemeClr val="accent6">
              <a:lumMod val="60000"/>
              <a:lumOff val="4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anose="05000000000000000000" pitchFamily="2" charset="2"/>
              <a:buChar char="Ø"/>
            </a:pPr>
            <a:r>
              <a:rPr lang="en-US" sz="4400" dirty="0"/>
              <a:t>Through research to identify good and reliable company.</a:t>
            </a:r>
          </a:p>
          <a:p>
            <a:pPr algn="just">
              <a:buFont typeface="Arial" pitchFamily="34" charset="0"/>
              <a:buNone/>
            </a:pPr>
            <a:endParaRPr lang="en-US" sz="4000" dirty="0">
              <a:solidFill>
                <a:srgbClr val="0070C0"/>
              </a:solidFill>
              <a:latin typeface="Bernard MT Condensed" pitchFamily="18" charset="0"/>
            </a:endParaRPr>
          </a:p>
        </p:txBody>
      </p:sp>
    </p:spTree>
    <p:extLst>
      <p:ext uri="{BB962C8B-B14F-4D97-AF65-F5344CB8AC3E}">
        <p14:creationId xmlns:p14="http://schemas.microsoft.com/office/powerpoint/2010/main" val="128804074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Publication:- Knowhow</a:t>
            </a:r>
          </a:p>
          <a:p>
            <a:pPr lvl="1" algn="just">
              <a:buFont typeface="Wingdings" panose="05000000000000000000" pitchFamily="2" charset="2"/>
              <a:buChar char="Ø"/>
            </a:pPr>
            <a:r>
              <a:rPr lang="en-US" sz="4400" dirty="0"/>
              <a:t>Who do I published with?</a:t>
            </a: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D9FDD534-05D1-4464-8986-30F6EF8FC493}"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34</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831CCE50-47F9-44E5-AB12-E41DEFF97A29}"/>
              </a:ext>
            </a:extLst>
          </p:cNvPr>
          <p:cNvSpPr/>
          <p:nvPr/>
        </p:nvSpPr>
        <p:spPr>
          <a:xfrm rot="5400000">
            <a:off x="-188460" y="2990559"/>
            <a:ext cx="3742003" cy="334751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34FD01-1257-4A7F-B885-7B01C9DB093C}"/>
              </a:ext>
            </a:extLst>
          </p:cNvPr>
          <p:cNvSpPr/>
          <p:nvPr/>
        </p:nvSpPr>
        <p:spPr>
          <a:xfrm>
            <a:off x="303501" y="3167390"/>
            <a:ext cx="1831271" cy="523220"/>
          </a:xfrm>
          <a:prstGeom prst="rect">
            <a:avLst/>
          </a:prstGeom>
        </p:spPr>
        <p:txBody>
          <a:bodyPr wrap="none">
            <a:spAutoFit/>
          </a:bodyPr>
          <a:lstStyle/>
          <a:p>
            <a:r>
              <a:rPr lang="en-US" sz="2800" b="1" dirty="0"/>
              <a:t>Aggregator</a:t>
            </a:r>
            <a:endParaRPr lang="en-US" sz="2800" dirty="0"/>
          </a:p>
        </p:txBody>
      </p:sp>
      <p:sp>
        <p:nvSpPr>
          <p:cNvPr id="18" name="Right Triangle 17">
            <a:extLst>
              <a:ext uri="{FF2B5EF4-FFF2-40B4-BE49-F238E27FC236}">
                <a16:creationId xmlns:a16="http://schemas.microsoft.com/office/drawing/2014/main" id="{FD4B1177-D247-40C7-A58F-A70DCFB8DC6E}"/>
              </a:ext>
            </a:extLst>
          </p:cNvPr>
          <p:cNvSpPr/>
          <p:nvPr/>
        </p:nvSpPr>
        <p:spPr>
          <a:xfrm rot="16200000">
            <a:off x="39190" y="3025315"/>
            <a:ext cx="3759727" cy="334751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6ED520-C3C0-4E7D-96C6-AFEE816F494C}"/>
              </a:ext>
            </a:extLst>
          </p:cNvPr>
          <p:cNvSpPr/>
          <p:nvPr/>
        </p:nvSpPr>
        <p:spPr>
          <a:xfrm>
            <a:off x="1715378" y="5361439"/>
            <a:ext cx="1345240" cy="523220"/>
          </a:xfrm>
          <a:prstGeom prst="rect">
            <a:avLst/>
          </a:prstGeom>
        </p:spPr>
        <p:txBody>
          <a:bodyPr wrap="none">
            <a:spAutoFit/>
          </a:bodyPr>
          <a:lstStyle/>
          <a:p>
            <a:r>
              <a:rPr lang="en-US" sz="2800" b="1" dirty="0"/>
              <a:t>Retailer</a:t>
            </a:r>
            <a:endParaRPr lang="en-US" sz="2800" dirty="0"/>
          </a:p>
        </p:txBody>
      </p:sp>
      <p:sp>
        <p:nvSpPr>
          <p:cNvPr id="6" name="Rectangle 5">
            <a:extLst>
              <a:ext uri="{FF2B5EF4-FFF2-40B4-BE49-F238E27FC236}">
                <a16:creationId xmlns:a16="http://schemas.microsoft.com/office/drawing/2014/main" id="{CEE598BE-03DF-485F-8B19-6F47FF41DFAD}"/>
              </a:ext>
            </a:extLst>
          </p:cNvPr>
          <p:cNvSpPr/>
          <p:nvPr/>
        </p:nvSpPr>
        <p:spPr>
          <a:xfrm>
            <a:off x="4419600" y="2694579"/>
            <a:ext cx="4702126" cy="3847207"/>
          </a:xfrm>
          <a:prstGeom prst="rect">
            <a:avLst/>
          </a:prstGeom>
          <a:solidFill>
            <a:srgbClr val="92D050"/>
          </a:solidFill>
        </p:spPr>
        <p:txBody>
          <a:bodyPr wrap="square">
            <a:spAutoFit/>
          </a:bodyPr>
          <a:lstStyle/>
          <a:p>
            <a:r>
              <a:rPr lang="en-US" sz="2800" b="1" dirty="0">
                <a:hlinkClick r:id="rId4">
                  <a:extLst>
                    <a:ext uri="{A12FA001-AC4F-418D-AE19-62706E023703}">
                      <ahyp:hlinkClr xmlns:ahyp="http://schemas.microsoft.com/office/drawing/2018/hyperlinkcolor" val="tx"/>
                    </a:ext>
                  </a:extLst>
                </a:hlinkClick>
              </a:rPr>
              <a:t>Some examples:</a:t>
            </a:r>
          </a:p>
          <a:p>
            <a:pPr>
              <a:buFont typeface="+mj-lt"/>
              <a:buAutoNum type="arabicPeriod"/>
            </a:pPr>
            <a:r>
              <a:rPr lang="en-US" sz="2400" b="1" dirty="0">
                <a:solidFill>
                  <a:srgbClr val="0000FF"/>
                </a:solidFill>
                <a:latin typeface="proxima-nova"/>
                <a:hlinkClick r:id="rId4">
                  <a:extLst>
                    <a:ext uri="{A12FA001-AC4F-418D-AE19-62706E023703}">
                      <ahyp:hlinkClr xmlns:ahyp="http://schemas.microsoft.com/office/drawing/2018/hyperlinkcolor" val="tx"/>
                    </a:ext>
                  </a:extLst>
                </a:hlinkClick>
              </a:rPr>
              <a:t>Kindle Direct Publishing (Retailer)</a:t>
            </a:r>
            <a:endParaRPr lang="en-US" sz="2400" b="1" dirty="0">
              <a:solidFill>
                <a:srgbClr val="383838"/>
              </a:solidFill>
              <a:latin typeface="proxima-nova"/>
            </a:endParaRPr>
          </a:p>
          <a:p>
            <a:pPr>
              <a:buFont typeface="+mj-lt"/>
              <a:buAutoNum type="arabicPeriod"/>
            </a:pPr>
            <a:r>
              <a:rPr lang="en-US" sz="2400" b="1" dirty="0">
                <a:solidFill>
                  <a:srgbClr val="204A83"/>
                </a:solidFill>
                <a:latin typeface="proxima-nova"/>
                <a:hlinkClick r:id="rId5"/>
              </a:rPr>
              <a:t>Apple Books (Retailer)</a:t>
            </a:r>
            <a:endParaRPr lang="en-US" sz="2400" b="1" dirty="0">
              <a:solidFill>
                <a:srgbClr val="383838"/>
              </a:solidFill>
              <a:latin typeface="proxima-nova"/>
            </a:endParaRPr>
          </a:p>
          <a:p>
            <a:pPr>
              <a:buFont typeface="+mj-lt"/>
              <a:buAutoNum type="arabicPeriod"/>
            </a:pPr>
            <a:r>
              <a:rPr lang="en-US" sz="2400" b="1" dirty="0">
                <a:solidFill>
                  <a:srgbClr val="204A83"/>
                </a:solidFill>
                <a:latin typeface="proxima-nova"/>
                <a:hlinkClick r:id="rId6"/>
              </a:rPr>
              <a:t>KOBO (Retailer)</a:t>
            </a:r>
            <a:endParaRPr lang="en-US" sz="2400" b="1" dirty="0">
              <a:solidFill>
                <a:srgbClr val="383838"/>
              </a:solidFill>
              <a:latin typeface="proxima-nova"/>
            </a:endParaRPr>
          </a:p>
          <a:p>
            <a:pPr>
              <a:buFont typeface="+mj-lt"/>
              <a:buAutoNum type="arabicPeriod"/>
            </a:pPr>
            <a:r>
              <a:rPr lang="en-US" sz="2400" b="1" dirty="0">
                <a:solidFill>
                  <a:srgbClr val="204A83"/>
                </a:solidFill>
                <a:latin typeface="proxima-nova"/>
                <a:hlinkClick r:id="rId7"/>
              </a:rPr>
              <a:t>Barnes and Noble Press (Retailer)</a:t>
            </a:r>
            <a:endParaRPr lang="en-US" sz="2400" b="1" dirty="0">
              <a:solidFill>
                <a:srgbClr val="383838"/>
              </a:solidFill>
              <a:latin typeface="proxima-nova"/>
            </a:endParaRPr>
          </a:p>
          <a:p>
            <a:pPr>
              <a:buFont typeface="+mj-lt"/>
              <a:buAutoNum type="arabicPeriod"/>
            </a:pPr>
            <a:r>
              <a:rPr lang="en-US" sz="2400" b="1" dirty="0" err="1">
                <a:solidFill>
                  <a:srgbClr val="204A83"/>
                </a:solidFill>
                <a:latin typeface="proxima-nova"/>
                <a:hlinkClick r:id="rId8"/>
              </a:rPr>
              <a:t>Smashwords</a:t>
            </a:r>
            <a:r>
              <a:rPr lang="en-US" sz="2400" b="1" dirty="0">
                <a:solidFill>
                  <a:srgbClr val="204A83"/>
                </a:solidFill>
                <a:latin typeface="proxima-nova"/>
                <a:hlinkClick r:id="rId8"/>
              </a:rPr>
              <a:t> (Aggregator)</a:t>
            </a:r>
            <a:endParaRPr lang="en-US" sz="2400" b="1" dirty="0">
              <a:solidFill>
                <a:srgbClr val="383838"/>
              </a:solidFill>
              <a:latin typeface="proxima-nova"/>
            </a:endParaRPr>
          </a:p>
          <a:p>
            <a:pPr>
              <a:buFont typeface="+mj-lt"/>
              <a:buAutoNum type="arabicPeriod"/>
            </a:pPr>
            <a:r>
              <a:rPr lang="en-US" sz="2400" b="1" dirty="0">
                <a:solidFill>
                  <a:srgbClr val="204A83"/>
                </a:solidFill>
                <a:latin typeface="proxima-nova"/>
                <a:hlinkClick r:id="rId9"/>
              </a:rPr>
              <a:t>Draft2Digital (Aggregator)</a:t>
            </a:r>
            <a:endParaRPr lang="en-US" sz="2400" b="1" dirty="0">
              <a:solidFill>
                <a:srgbClr val="383838"/>
              </a:solidFill>
              <a:latin typeface="proxima-nova"/>
            </a:endParaRPr>
          </a:p>
          <a:p>
            <a:pPr>
              <a:buFont typeface="+mj-lt"/>
              <a:buAutoNum type="arabicPeriod"/>
            </a:pPr>
            <a:r>
              <a:rPr lang="en-US" sz="2400" b="1" dirty="0" err="1">
                <a:solidFill>
                  <a:srgbClr val="204A83"/>
                </a:solidFill>
                <a:latin typeface="proxima-nova"/>
                <a:hlinkClick r:id="rId10"/>
              </a:rPr>
              <a:t>BookBaby</a:t>
            </a:r>
            <a:r>
              <a:rPr lang="en-US" sz="2400" b="1" dirty="0">
                <a:solidFill>
                  <a:srgbClr val="204A83"/>
                </a:solidFill>
                <a:latin typeface="proxima-nova"/>
                <a:hlinkClick r:id="rId10"/>
              </a:rPr>
              <a:t> (Aggregator)</a:t>
            </a:r>
            <a:endParaRPr lang="en-US" sz="2400" b="1" dirty="0">
              <a:solidFill>
                <a:srgbClr val="383838"/>
              </a:solidFill>
              <a:latin typeface="proxima-nova"/>
            </a:endParaRPr>
          </a:p>
          <a:p>
            <a:pPr>
              <a:buFont typeface="+mj-lt"/>
              <a:buAutoNum type="arabicPeriod"/>
            </a:pPr>
            <a:r>
              <a:rPr lang="en-US" sz="2400" b="1" dirty="0" err="1">
                <a:solidFill>
                  <a:srgbClr val="204A83"/>
                </a:solidFill>
                <a:latin typeface="proxima-nova"/>
                <a:hlinkClick r:id="rId11"/>
              </a:rPr>
              <a:t>PublishDrive</a:t>
            </a:r>
            <a:r>
              <a:rPr lang="en-US" sz="2400" b="1" dirty="0">
                <a:solidFill>
                  <a:srgbClr val="204A83"/>
                </a:solidFill>
                <a:latin typeface="proxima-nova"/>
                <a:hlinkClick r:id="rId11"/>
              </a:rPr>
              <a:t> (Aggregator)</a:t>
            </a:r>
            <a:endParaRPr lang="en-US" sz="2400" b="1" dirty="0">
              <a:solidFill>
                <a:srgbClr val="383838"/>
              </a:solidFill>
              <a:latin typeface="proxima-nova"/>
            </a:endParaRPr>
          </a:p>
          <a:p>
            <a:pPr>
              <a:buFont typeface="+mj-lt"/>
              <a:buAutoNum type="arabicPeriod"/>
            </a:pPr>
            <a:r>
              <a:rPr lang="en-US" sz="2400" b="1" dirty="0" err="1">
                <a:solidFill>
                  <a:srgbClr val="204A83"/>
                </a:solidFill>
                <a:latin typeface="proxima-nova"/>
                <a:hlinkClick r:id="rId12"/>
              </a:rPr>
              <a:t>IngramSpark</a:t>
            </a:r>
            <a:r>
              <a:rPr lang="en-US" sz="2400" b="1" dirty="0">
                <a:solidFill>
                  <a:srgbClr val="204A83"/>
                </a:solidFill>
                <a:latin typeface="proxima-nova"/>
                <a:hlinkClick r:id="rId12"/>
              </a:rPr>
              <a:t> (Aggregator)</a:t>
            </a:r>
            <a:endParaRPr lang="en-US" sz="2400" b="1" i="0" dirty="0">
              <a:solidFill>
                <a:srgbClr val="383838"/>
              </a:solidFill>
              <a:effectLst/>
              <a:latin typeface="proxima-nova"/>
            </a:endParaRPr>
          </a:p>
        </p:txBody>
      </p:sp>
    </p:spTree>
    <p:extLst>
      <p:ext uri="{BB962C8B-B14F-4D97-AF65-F5344CB8AC3E}">
        <p14:creationId xmlns:p14="http://schemas.microsoft.com/office/powerpoint/2010/main" val="4926729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8" grpId="0" animBg="1"/>
      <p:bldP spid="5"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fontScale="92500" lnSpcReduction="20000"/>
          </a:bodyPr>
          <a:lstStyle/>
          <a:p>
            <a:pPr marL="457200" lvl="1" indent="0" algn="just">
              <a:buNone/>
            </a:pPr>
            <a:r>
              <a:rPr lang="en-US" sz="4400" b="1" dirty="0">
                <a:solidFill>
                  <a:srgbClr val="002060"/>
                </a:solidFill>
              </a:rPr>
              <a:t>Finally---Let start easy journey then…</a:t>
            </a:r>
          </a:p>
          <a:p>
            <a:pPr algn="just">
              <a:buFont typeface="Wingdings" panose="05000000000000000000" pitchFamily="2" charset="2"/>
              <a:buChar char="ü"/>
            </a:pPr>
            <a:r>
              <a:rPr lang="en-GB" dirty="0">
                <a:latin typeface="Arial Narrow" panose="020B0606020202030204" pitchFamily="34" charset="0"/>
              </a:rPr>
              <a:t>You can also use </a:t>
            </a:r>
            <a:r>
              <a:rPr lang="en-GB" b="1" dirty="0">
                <a:latin typeface="Arial Narrow" panose="020B0606020202030204" pitchFamily="34" charset="0"/>
              </a:rPr>
              <a:t>Calibre (</a:t>
            </a:r>
            <a:r>
              <a:rPr lang="en-GB" dirty="0">
                <a:latin typeface="Arial Narrow" panose="020B0606020202030204" pitchFamily="34" charset="0"/>
                <a:hlinkClick r:id="rId2"/>
              </a:rPr>
              <a:t>https://calibre-ebook.com/</a:t>
            </a:r>
            <a:r>
              <a:rPr lang="en-GB" dirty="0">
                <a:latin typeface="Arial Narrow" panose="020B0606020202030204" pitchFamily="34" charset="0"/>
              </a:rPr>
              <a:t> ) or </a:t>
            </a:r>
            <a:r>
              <a:rPr lang="en-GB" b="1" dirty="0" err="1">
                <a:latin typeface="Arial Narrow" panose="020B0606020202030204" pitchFamily="34" charset="0"/>
              </a:rPr>
              <a:t>Mobipocket</a:t>
            </a:r>
            <a:r>
              <a:rPr lang="en-GB" b="1" dirty="0">
                <a:latin typeface="Arial Narrow" panose="020B0606020202030204" pitchFamily="34" charset="0"/>
              </a:rPr>
              <a:t> </a:t>
            </a:r>
            <a:r>
              <a:rPr lang="en-GB" dirty="0">
                <a:latin typeface="Arial Narrow" panose="020B0606020202030204" pitchFamily="34" charset="0"/>
              </a:rPr>
              <a:t>eBook Creator </a:t>
            </a:r>
            <a:r>
              <a:rPr lang="en-GB" b="1" dirty="0">
                <a:latin typeface="Arial Narrow" panose="020B0606020202030204" pitchFamily="34" charset="0"/>
              </a:rPr>
              <a:t>(</a:t>
            </a:r>
            <a:r>
              <a:rPr lang="en-GB" b="1" dirty="0">
                <a:latin typeface="Arial Narrow" panose="020B0606020202030204" pitchFamily="34" charset="0"/>
                <a:hlinkClick r:id="rId3"/>
              </a:rPr>
              <a:t>https://www.mobipocket.com/en/downloadsoft/productdetailscreator.asp</a:t>
            </a:r>
            <a:r>
              <a:rPr lang="en-GB" b="1" dirty="0">
                <a:latin typeface="Arial Narrow" panose="020B0606020202030204" pitchFamily="34" charset="0"/>
              </a:rPr>
              <a:t> ) </a:t>
            </a:r>
          </a:p>
          <a:p>
            <a:pPr algn="just">
              <a:buFont typeface="Wingdings" panose="05000000000000000000" pitchFamily="2" charset="2"/>
              <a:buChar char="ü"/>
            </a:pPr>
            <a:r>
              <a:rPr lang="en-GB" dirty="0">
                <a:latin typeface="Arial Narrow" panose="020B0606020202030204" pitchFamily="34" charset="0"/>
              </a:rPr>
              <a:t>For easily converting the eBook to the </a:t>
            </a:r>
            <a:r>
              <a:rPr lang="en-GB" b="1" dirty="0">
                <a:latin typeface="Arial Narrow" panose="020B0606020202030204" pitchFamily="34" charset="0"/>
              </a:rPr>
              <a:t>required format without paying </a:t>
            </a:r>
            <a:r>
              <a:rPr lang="en-GB" dirty="0">
                <a:latin typeface="Arial Narrow" panose="020B0606020202030204" pitchFamily="34" charset="0"/>
              </a:rPr>
              <a:t>any amount. </a:t>
            </a:r>
          </a:p>
          <a:p>
            <a:pPr algn="just">
              <a:buFont typeface="Wingdings" panose="05000000000000000000" pitchFamily="2" charset="2"/>
              <a:buChar char="ü"/>
            </a:pPr>
            <a:r>
              <a:rPr lang="en-GB" dirty="0">
                <a:latin typeface="Arial Narrow" panose="020B0606020202030204" pitchFamily="34" charset="0"/>
              </a:rPr>
              <a:t>Using the free software you can convert from a </a:t>
            </a:r>
            <a:r>
              <a:rPr lang="en-GB" b="1" dirty="0">
                <a:latin typeface="Arial Narrow" panose="020B0606020202030204" pitchFamily="34" charset="0"/>
              </a:rPr>
              <a:t>large number of formats. </a:t>
            </a:r>
          </a:p>
          <a:p>
            <a:pPr algn="just">
              <a:buFont typeface="Wingdings" panose="05000000000000000000" pitchFamily="2" charset="2"/>
              <a:buChar char="ü"/>
            </a:pPr>
            <a:r>
              <a:rPr lang="en-GB" b="1" dirty="0">
                <a:latin typeface="Arial Narrow" panose="020B0606020202030204" pitchFamily="34" charset="0"/>
              </a:rPr>
              <a:t>What’s more</a:t>
            </a:r>
            <a:r>
              <a:rPr lang="en-GB" dirty="0">
                <a:latin typeface="Arial Narrow" panose="020B0606020202030204" pitchFamily="34" charset="0"/>
              </a:rPr>
              <a:t>, the conversion software can rescale the font size of the eBook to ensure that it complies with Amazon’s specifications.</a:t>
            </a: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35</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149012"/>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Finally---Let start easy journey then…</a:t>
            </a:r>
          </a:p>
          <a:p>
            <a:pPr algn="just">
              <a:buFont typeface="Wingdings" panose="05000000000000000000" pitchFamily="2" charset="2"/>
              <a:buChar char="ü"/>
            </a:pPr>
            <a:r>
              <a:rPr lang="en-GB" dirty="0">
                <a:latin typeface="Arial Narrow" panose="020B0606020202030204" pitchFamily="34" charset="0"/>
              </a:rPr>
              <a:t>SHODHGANGA  (</a:t>
            </a:r>
            <a:r>
              <a:rPr lang="en-US" dirty="0">
                <a:hlinkClick r:id="rId2"/>
              </a:rPr>
              <a:t>https://shodhganga.inflibnet.ac.in/</a:t>
            </a:r>
            <a:r>
              <a:rPr lang="en-US" dirty="0"/>
              <a:t>)</a:t>
            </a:r>
          </a:p>
          <a:p>
            <a:pPr algn="just">
              <a:buFont typeface="Wingdings" panose="05000000000000000000" pitchFamily="2" charset="2"/>
              <a:buChar char="ü"/>
            </a:pPr>
            <a:r>
              <a:rPr lang="en-US" dirty="0">
                <a:latin typeface="Arial Narrow" panose="020B0606020202030204" pitchFamily="34" charset="0"/>
              </a:rPr>
              <a:t>Platform for PhD Thesis.</a:t>
            </a:r>
          </a:p>
          <a:p>
            <a:pPr algn="just">
              <a:buFont typeface="Wingdings" panose="05000000000000000000" pitchFamily="2" charset="2"/>
              <a:buChar char="ü"/>
            </a:pPr>
            <a:r>
              <a:rPr lang="en-US" dirty="0">
                <a:latin typeface="Arial Narrow" panose="020B0606020202030204" pitchFamily="34" charset="0"/>
              </a:rPr>
              <a:t>For Indian Thesis.</a:t>
            </a:r>
          </a:p>
          <a:p>
            <a:pPr marL="0" indent="0" algn="just">
              <a:buNone/>
            </a:pPr>
            <a:r>
              <a:rPr lang="en-US" dirty="0">
                <a:latin typeface="Arial Narrow" panose="020B0606020202030204" pitchFamily="34" charset="0"/>
              </a:rPr>
              <a:t>@270029 full test thesis, </a:t>
            </a:r>
          </a:p>
          <a:p>
            <a:pPr marL="0" indent="0" algn="just">
              <a:buNone/>
            </a:pPr>
            <a:r>
              <a:rPr lang="en-US" dirty="0">
                <a:latin typeface="Arial Narrow" panose="020B0606020202030204" pitchFamily="34" charset="0"/>
              </a:rPr>
              <a:t>440 university contributing,..</a:t>
            </a:r>
          </a:p>
          <a:p>
            <a:pPr algn="just">
              <a:buFont typeface="Wingdings" panose="05000000000000000000" pitchFamily="2" charset="2"/>
              <a:buChar char="ü"/>
            </a:pPr>
            <a:endParaRPr lang="en-GB" dirty="0">
              <a:latin typeface="Arial Narrow" panose="020B0606020202030204" pitchFamily="34" charset="0"/>
            </a:endParaRP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36</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2642" name="Picture 2" descr="Graph">
            <a:extLst>
              <a:ext uri="{FF2B5EF4-FFF2-40B4-BE49-F238E27FC236}">
                <a16:creationId xmlns:a16="http://schemas.microsoft.com/office/drawing/2014/main" id="{A2F6C04A-B946-4E01-BEEF-7B33B5952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452" y="3118344"/>
            <a:ext cx="4975274" cy="343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94099"/>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Measure….</a:t>
            </a:r>
          </a:p>
          <a:p>
            <a:pPr marL="457200" lvl="1" indent="0" algn="just">
              <a:buNone/>
            </a:pP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37</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3666" name="Picture 2" descr="Why does the weighing balance restore when tilted and released ...">
            <a:extLst>
              <a:ext uri="{FF2B5EF4-FFF2-40B4-BE49-F238E27FC236}">
                <a16:creationId xmlns:a16="http://schemas.microsoft.com/office/drawing/2014/main" id="{18A542E0-EC82-4354-A2C9-08750F4E3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 y="1828800"/>
            <a:ext cx="9099452" cy="47325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6C56B05-E703-44A5-8F6E-C10EDEB505B6}"/>
              </a:ext>
            </a:extLst>
          </p:cNvPr>
          <p:cNvSpPr txBox="1"/>
          <p:nvPr/>
        </p:nvSpPr>
        <p:spPr>
          <a:xfrm>
            <a:off x="6723184" y="5089185"/>
            <a:ext cx="2250831" cy="646331"/>
          </a:xfrm>
          <a:prstGeom prst="rect">
            <a:avLst/>
          </a:prstGeom>
          <a:noFill/>
        </p:spPr>
        <p:txBody>
          <a:bodyPr wrap="square" rtlCol="0">
            <a:spAutoFit/>
          </a:bodyPr>
          <a:lstStyle/>
          <a:p>
            <a:r>
              <a:rPr lang="en-US" sz="3600" b="1" dirty="0"/>
              <a:t>JOURNAL</a:t>
            </a:r>
          </a:p>
        </p:txBody>
      </p:sp>
      <p:sp>
        <p:nvSpPr>
          <p:cNvPr id="3" name="TextBox 2">
            <a:extLst>
              <a:ext uri="{FF2B5EF4-FFF2-40B4-BE49-F238E27FC236}">
                <a16:creationId xmlns:a16="http://schemas.microsoft.com/office/drawing/2014/main" id="{EF9E2C86-F340-4713-B563-5BC06AD81A0E}"/>
              </a:ext>
            </a:extLst>
          </p:cNvPr>
          <p:cNvSpPr txBox="1"/>
          <p:nvPr/>
        </p:nvSpPr>
        <p:spPr>
          <a:xfrm>
            <a:off x="661181" y="5089184"/>
            <a:ext cx="1828800" cy="646331"/>
          </a:xfrm>
          <a:prstGeom prst="rect">
            <a:avLst/>
          </a:prstGeom>
          <a:noFill/>
        </p:spPr>
        <p:txBody>
          <a:bodyPr wrap="square" rtlCol="0">
            <a:spAutoFit/>
          </a:bodyPr>
          <a:lstStyle/>
          <a:p>
            <a:r>
              <a:rPr lang="en-US" sz="3600" b="1" dirty="0"/>
              <a:t>BOOK</a:t>
            </a:r>
          </a:p>
        </p:txBody>
      </p:sp>
    </p:spTree>
    <p:extLst>
      <p:ext uri="{BB962C8B-B14F-4D97-AF65-F5344CB8AC3E}">
        <p14:creationId xmlns:p14="http://schemas.microsoft.com/office/powerpoint/2010/main" val="1440515336"/>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pPr marL="457200" lvl="1" indent="0" algn="just">
              <a:buNone/>
            </a:pPr>
            <a:r>
              <a:rPr lang="en-US" sz="4400" b="1" dirty="0">
                <a:solidFill>
                  <a:srgbClr val="FFFF00"/>
                </a:solidFill>
              </a:rPr>
              <a:t>Always worth….</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Always worth….</a:t>
            </a:r>
          </a:p>
          <a:p>
            <a:pPr marL="457200" lvl="1" indent="0" algn="just">
              <a:buNone/>
            </a:pP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38</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65CD5D0-DCD1-4EB6-B68D-17AC78038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4" y="1752600"/>
            <a:ext cx="4213274" cy="4824041"/>
          </a:xfrm>
          <a:prstGeom prst="rect">
            <a:avLst/>
          </a:prstGeom>
        </p:spPr>
      </p:pic>
      <p:pic>
        <p:nvPicPr>
          <p:cNvPr id="7" name="Picture 6">
            <a:extLst>
              <a:ext uri="{FF2B5EF4-FFF2-40B4-BE49-F238E27FC236}">
                <a16:creationId xmlns:a16="http://schemas.microsoft.com/office/drawing/2014/main" id="{3282C754-B12D-4F4E-B596-E6F67721C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274" y="1760802"/>
            <a:ext cx="4930726" cy="4800598"/>
          </a:xfrm>
          <a:prstGeom prst="rect">
            <a:avLst/>
          </a:prstGeom>
        </p:spPr>
      </p:pic>
    </p:spTree>
    <p:extLst>
      <p:ext uri="{BB962C8B-B14F-4D97-AF65-F5344CB8AC3E}">
        <p14:creationId xmlns:p14="http://schemas.microsoft.com/office/powerpoint/2010/main" val="995539677"/>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r>
              <a:rPr lang="en-US" sz="4400" b="1" dirty="0">
                <a:solidFill>
                  <a:srgbClr val="002060"/>
                </a:solidFill>
              </a:rPr>
              <a:t>References (Some  of those…)</a:t>
            </a:r>
          </a:p>
          <a:p>
            <a:pPr lvl="1" algn="just">
              <a:buFont typeface="Wingdings" panose="05000000000000000000" pitchFamily="2" charset="2"/>
              <a:buChar char="Ø"/>
            </a:pPr>
            <a:r>
              <a:rPr lang="en-US" sz="2400" dirty="0">
                <a:latin typeface="Arial" panose="020B0604020202020204" pitchFamily="34" charset="0"/>
                <a:cs typeface="Arial" panose="020B0604020202020204" pitchFamily="34" charset="0"/>
                <a:hlinkClick r:id="rId2"/>
              </a:rPr>
              <a:t>https://selfpublishing.com/self-publishing-companies/</a:t>
            </a: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Photos: Google</a:t>
            </a:r>
          </a:p>
          <a:p>
            <a:pPr lvl="1"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Popularize your research, By </a:t>
            </a:r>
            <a:r>
              <a:rPr lang="en-US" sz="2400" dirty="0" err="1">
                <a:latin typeface="Arial" panose="020B0604020202020204" pitchFamily="34" charset="0"/>
                <a:cs typeface="Arial" panose="020B0604020202020204" pitchFamily="34" charset="0"/>
              </a:rPr>
              <a:t>Aïna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Olagnon</a:t>
            </a: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2400" dirty="0">
                <a:latin typeface="Arial" panose="020B0604020202020204" pitchFamily="34" charset="0"/>
                <a:cs typeface="Arial" panose="020B0604020202020204" pitchFamily="34" charset="0"/>
                <a:hlinkClick r:id="rId3"/>
              </a:rPr>
              <a:t>https://en.wikipedia.org/</a:t>
            </a:r>
            <a:r>
              <a:rPr lang="en-US" sz="2400" dirty="0">
                <a:latin typeface="Arial" panose="020B0604020202020204" pitchFamily="34" charset="0"/>
                <a:cs typeface="Arial" panose="020B0604020202020204" pitchFamily="34" charset="0"/>
              </a:rPr>
              <a:t> </a:t>
            </a:r>
          </a:p>
          <a:p>
            <a:pPr lvl="1"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Avoiding Thesis and Dissertation Pitfalls: 61 Cases of Problems and Solutions, By Robert Murray Thomas, Dale L. Brubaker</a:t>
            </a:r>
          </a:p>
          <a:p>
            <a:pPr lvl="1" algn="just">
              <a:buFont typeface="Wingdings" panose="05000000000000000000" pitchFamily="2" charset="2"/>
              <a:buChar char="Ø"/>
            </a:pPr>
            <a:r>
              <a:rPr lang="en-GB" sz="2400" dirty="0">
                <a:latin typeface="Arial" panose="020B0604020202020204" pitchFamily="34" charset="0"/>
                <a:cs typeface="Arial" panose="020B0604020202020204" pitchFamily="34" charset="0"/>
              </a:rPr>
              <a:t>Managing Intellectual Property in the Book publishing Industry A business-oriented information booklet, WIPO.</a:t>
            </a:r>
            <a:endParaRPr lang="en-US" sz="2400" dirty="0">
              <a:latin typeface="Arial" panose="020B0604020202020204" pitchFamily="34" charset="0"/>
              <a:cs typeface="Arial" panose="020B0604020202020204" pitchFamily="34" charset="0"/>
            </a:endParaRPr>
          </a:p>
          <a:p>
            <a:pPr marL="457200" lvl="1" indent="0" algn="just">
              <a:buNone/>
            </a:pP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39</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34033"/>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background</a:t>
            </a:r>
          </a:p>
        </p:txBody>
      </p:sp>
      <p:sp>
        <p:nvSpPr>
          <p:cNvPr id="13" name="Date Placeholder 12"/>
          <p:cNvSpPr>
            <a:spLocks noGrp="1"/>
          </p:cNvSpPr>
          <p:nvPr>
            <p:ph type="dt" sz="half" idx="10"/>
          </p:nvPr>
        </p:nvSpPr>
        <p:spPr>
          <a:xfrm>
            <a:off x="22274" y="6595403"/>
            <a:ext cx="2133600" cy="228600"/>
          </a:xfrm>
        </p:spPr>
        <p:txBody>
          <a:bodyPr/>
          <a:lstStyle/>
          <a:p>
            <a:fld id="{C1DB9A3C-512F-453C-9BD7-9BC1FC8FFE5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4</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F519BFD-ED7B-4947-8777-703ECDA1F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1757"/>
            <a:ext cx="9144000" cy="5399650"/>
          </a:xfrm>
          <a:prstGeom prst="rect">
            <a:avLst/>
          </a:prstGeom>
        </p:spPr>
      </p:pic>
    </p:spTree>
    <p:extLst>
      <p:ext uri="{BB962C8B-B14F-4D97-AF65-F5344CB8AC3E}">
        <p14:creationId xmlns:p14="http://schemas.microsoft.com/office/powerpoint/2010/main" val="3502266524"/>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Maybe yours too…</a:t>
            </a:r>
          </a:p>
        </p:txBody>
      </p:sp>
      <p:sp>
        <p:nvSpPr>
          <p:cNvPr id="10" name="Content Placeholder 9"/>
          <p:cNvSpPr>
            <a:spLocks noGrp="1"/>
          </p:cNvSpPr>
          <p:nvPr>
            <p:ph idx="1"/>
          </p:nvPr>
        </p:nvSpPr>
        <p:spPr>
          <a:xfrm>
            <a:off x="0" y="1122484"/>
            <a:ext cx="9144000" cy="5438918"/>
          </a:xfrm>
        </p:spPr>
        <p:txBody>
          <a:bodyPr>
            <a:normAutofit/>
          </a:bodyPr>
          <a:lstStyle/>
          <a:p>
            <a:pPr marL="457200" lvl="1" indent="0" algn="just">
              <a:buNone/>
            </a:pPr>
            <a:endParaRPr lang="en-US" sz="2400"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417587C7-0B24-4416-87C6-A38898D496B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40</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E29794E-9CBD-421B-86AE-66EE312BB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 y="1161758"/>
            <a:ext cx="9188548" cy="5371516"/>
          </a:xfrm>
          <a:prstGeom prst="rect">
            <a:avLst/>
          </a:prstGeom>
        </p:spPr>
      </p:pic>
    </p:spTree>
    <p:extLst>
      <p:ext uri="{BB962C8B-B14F-4D97-AF65-F5344CB8AC3E}">
        <p14:creationId xmlns:p14="http://schemas.microsoft.com/office/powerpoint/2010/main" val="2982112039"/>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10"/>
          </p:nvPr>
        </p:nvSpPr>
        <p:spPr>
          <a:xfrm>
            <a:off x="22274" y="6595403"/>
            <a:ext cx="2133600" cy="228600"/>
          </a:xfrm>
        </p:spPr>
        <p:txBody>
          <a:bodyPr/>
          <a:lstStyle/>
          <a:p>
            <a:fld id="{8F40C7E8-35BB-4FD5-8F7C-473C62C76504}"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41</a:t>
            </a:fld>
            <a:endParaRPr lang="en-US" dirty="0"/>
          </a:p>
        </p:txBody>
      </p:sp>
      <p:sp>
        <p:nvSpPr>
          <p:cNvPr id="11" name="Content Placeholder 9"/>
          <p:cNvSpPr txBox="1">
            <a:spLocks/>
          </p:cNvSpPr>
          <p:nvPr/>
        </p:nvSpPr>
        <p:spPr>
          <a:xfrm>
            <a:off x="0" y="0"/>
            <a:ext cx="7010400" cy="1143000"/>
          </a:xfrm>
          <a:prstGeom prst="rect">
            <a:avLst/>
          </a:prstGeom>
        </p:spPr>
        <p:txBody>
          <a:bodyPr vert="horz" lIns="91440" tIns="45720" rIns="91440" bIns="45720" rtlCol="0">
            <a:normAutofit fontScale="775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8050" y="0"/>
            <a:ext cx="1885950" cy="1295400"/>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6" name="Object 3">
            <a:extLst>
              <a:ext uri="{FF2B5EF4-FFF2-40B4-BE49-F238E27FC236}">
                <a16:creationId xmlns:a16="http://schemas.microsoft.com/office/drawing/2014/main" id="{643E3B81-FB5F-4E20-A12C-8AB40D94C2D0}"/>
              </a:ext>
            </a:extLst>
          </p:cNvPr>
          <p:cNvGraphicFramePr>
            <a:graphicFrameLocks noChangeAspect="1"/>
          </p:cNvGraphicFramePr>
          <p:nvPr>
            <p:extLst>
              <p:ext uri="{D42A27DB-BD31-4B8C-83A1-F6EECF244321}">
                <p14:modId xmlns:p14="http://schemas.microsoft.com/office/powerpoint/2010/main" val="1709178315"/>
              </p:ext>
            </p:extLst>
          </p:nvPr>
        </p:nvGraphicFramePr>
        <p:xfrm>
          <a:off x="-24618" y="1430801"/>
          <a:ext cx="5663418" cy="4876800"/>
        </p:xfrm>
        <a:graphic>
          <a:graphicData uri="http://schemas.openxmlformats.org/presentationml/2006/ole">
            <mc:AlternateContent xmlns:mc="http://schemas.openxmlformats.org/markup-compatibility/2006">
              <mc:Choice xmlns:v="urn:schemas-microsoft-com:vml" Requires="v">
                <p:oleObj spid="_x0000_s111738" name="Clip" r:id="rId4" imgW="5448240" imgH="2506320" progId="">
                  <p:embed/>
                </p:oleObj>
              </mc:Choice>
              <mc:Fallback>
                <p:oleObj name="Clip" r:id="rId4" imgW="5448240" imgH="2506320" progId="">
                  <p:embed/>
                  <p:pic>
                    <p:nvPicPr>
                      <p:cNvPr id="1843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18" y="1430801"/>
                        <a:ext cx="5663418" cy="4876800"/>
                      </a:xfrm>
                      <a:prstGeom prst="rect">
                        <a:avLst/>
                      </a:prstGeom>
                      <a:noFill/>
                    </p:spPr>
                  </p:pic>
                </p:oleObj>
              </mc:Fallback>
            </mc:AlternateContent>
          </a:graphicData>
        </a:graphic>
      </p:graphicFrame>
      <p:sp>
        <p:nvSpPr>
          <p:cNvPr id="17" name="Rectangle 16">
            <a:extLst>
              <a:ext uri="{FF2B5EF4-FFF2-40B4-BE49-F238E27FC236}">
                <a16:creationId xmlns:a16="http://schemas.microsoft.com/office/drawing/2014/main" id="{842B3191-7731-4786-9760-95871A09770E}"/>
              </a:ext>
            </a:extLst>
          </p:cNvPr>
          <p:cNvSpPr/>
          <p:nvPr/>
        </p:nvSpPr>
        <p:spPr>
          <a:xfrm>
            <a:off x="1308882" y="3407536"/>
            <a:ext cx="3752014" cy="923330"/>
          </a:xfrm>
          <a:prstGeom prst="rect">
            <a:avLst/>
          </a:prstGeom>
          <a:noFill/>
        </p:spPr>
        <p:txBody>
          <a:bodyPr wrap="square" lIns="91440" tIns="45720" rIns="91440" bIns="45720">
            <a:spAutoFit/>
          </a:bodyPr>
          <a:lstStyle/>
          <a:p>
            <a:pPr algn="ctr"/>
            <a:r>
              <a:rPr lang="en-US" sz="5400" b="1" dirty="0">
                <a:ln w="10541" cmpd="sng">
                  <a:solidFill>
                    <a:srgbClr val="7D7D7D">
                      <a:tint val="100000"/>
                      <a:shade val="100000"/>
                      <a:satMod val="110000"/>
                    </a:srgbClr>
                  </a:solidFill>
                  <a:prstDash val="solid"/>
                </a:ln>
                <a:solidFill>
                  <a:srgbClr val="00B0F0"/>
                </a:solidFill>
              </a:rPr>
              <a:t>Thank You</a:t>
            </a:r>
            <a:endParaRPr lang="en-US" sz="5400" b="1" cap="none" spc="0" dirty="0">
              <a:ln w="10541" cmpd="sng">
                <a:solidFill>
                  <a:srgbClr val="7D7D7D">
                    <a:tint val="100000"/>
                    <a:shade val="100000"/>
                    <a:satMod val="110000"/>
                  </a:srgbClr>
                </a:solidFill>
                <a:prstDash val="solid"/>
              </a:ln>
              <a:solidFill>
                <a:srgbClr val="00B0F0"/>
              </a:solidFill>
              <a:effectLst/>
            </a:endParaRPr>
          </a:p>
        </p:txBody>
      </p:sp>
      <p:sp>
        <p:nvSpPr>
          <p:cNvPr id="7" name="Rectangle 6">
            <a:extLst>
              <a:ext uri="{FF2B5EF4-FFF2-40B4-BE49-F238E27FC236}">
                <a16:creationId xmlns:a16="http://schemas.microsoft.com/office/drawing/2014/main" id="{554CB2DF-C81E-4DFA-BC42-643690629936}"/>
              </a:ext>
            </a:extLst>
          </p:cNvPr>
          <p:cNvSpPr/>
          <p:nvPr/>
        </p:nvSpPr>
        <p:spPr>
          <a:xfrm>
            <a:off x="5500533" y="6027924"/>
            <a:ext cx="33041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Contact: </a:t>
            </a:r>
            <a:r>
              <a:rPr lang="en-US" dirty="0">
                <a:latin typeface="Arial" panose="020B0604020202020204" pitchFamily="34" charset="0"/>
                <a:cs typeface="Arial" panose="020B0604020202020204" pitchFamily="34" charset="0"/>
                <a:hlinkClick r:id="rId6"/>
              </a:rPr>
              <a:t>b.hemlal@gmail.com</a:t>
            </a:r>
            <a:r>
              <a:rPr lang="en-US" dirty="0">
                <a:latin typeface="Arial" panose="020B0604020202020204" pitchFamily="34" charset="0"/>
                <a:cs typeface="Arial" panose="020B0604020202020204" pitchFamily="34" charset="0"/>
              </a:rPr>
              <a:t> </a:t>
            </a:r>
          </a:p>
        </p:txBody>
      </p:sp>
      <p:pic>
        <p:nvPicPr>
          <p:cNvPr id="111691" name="Picture 75" descr="Question Mark Information Clip Art, PNG, 1500x1500px, 3d Computer ...">
            <a:extLst>
              <a:ext uri="{FF2B5EF4-FFF2-40B4-BE49-F238E27FC236}">
                <a16:creationId xmlns:a16="http://schemas.microsoft.com/office/drawing/2014/main" id="{3CDB8491-EFBD-4AB5-A44A-B78C5BB2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430801"/>
            <a:ext cx="3482926" cy="4597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961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Ice-breaking </a:t>
            </a:r>
          </a:p>
        </p:txBody>
      </p:sp>
      <p:sp>
        <p:nvSpPr>
          <p:cNvPr id="13" name="Date Placeholder 12"/>
          <p:cNvSpPr>
            <a:spLocks noGrp="1"/>
          </p:cNvSpPr>
          <p:nvPr>
            <p:ph type="dt" sz="half" idx="10"/>
          </p:nvPr>
        </p:nvSpPr>
        <p:spPr>
          <a:xfrm>
            <a:off x="22274" y="6595403"/>
            <a:ext cx="2133600" cy="228600"/>
          </a:xfrm>
        </p:spPr>
        <p:txBody>
          <a:bodyPr/>
          <a:lstStyle/>
          <a:p>
            <a:fld id="{C1DB9A3C-512F-453C-9BD7-9BC1FC8FFE5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5</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3F5289-EEFF-4B0F-B200-0A439A942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4" y="1161757"/>
            <a:ext cx="9099452" cy="5399633"/>
          </a:xfrm>
          <a:prstGeom prst="rect">
            <a:avLst/>
          </a:prstGeom>
        </p:spPr>
      </p:pic>
    </p:spTree>
    <p:extLst>
      <p:ext uri="{BB962C8B-B14F-4D97-AF65-F5344CB8AC3E}">
        <p14:creationId xmlns:p14="http://schemas.microsoft.com/office/powerpoint/2010/main" val="98488035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0" y="1122484"/>
            <a:ext cx="9144000" cy="706316"/>
          </a:xfrm>
        </p:spPr>
        <p:txBody>
          <a:bodyPr>
            <a:normAutofit lnSpcReduction="10000"/>
          </a:bodyPr>
          <a:lstStyle/>
          <a:p>
            <a:pPr marL="457200" lvl="1" indent="0" algn="just">
              <a:buNone/>
            </a:pPr>
            <a:r>
              <a:rPr lang="en-US" sz="4400" b="1" dirty="0">
                <a:solidFill>
                  <a:srgbClr val="002060"/>
                </a:solidFill>
              </a:rPr>
              <a:t>Publication:- General</a:t>
            </a:r>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F33E0829-C268-4A0E-A37B-5C808FAA5711}"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6</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Explosion: 8 Points 1">
            <a:extLst>
              <a:ext uri="{FF2B5EF4-FFF2-40B4-BE49-F238E27FC236}">
                <a16:creationId xmlns:a16="http://schemas.microsoft.com/office/drawing/2014/main" id="{B819AF8E-05A3-429C-91AB-D8631EE006F9}"/>
              </a:ext>
            </a:extLst>
          </p:cNvPr>
          <p:cNvSpPr/>
          <p:nvPr/>
        </p:nvSpPr>
        <p:spPr>
          <a:xfrm>
            <a:off x="75028" y="1667727"/>
            <a:ext cx="2449537" cy="24240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5 Points 2">
            <a:extLst>
              <a:ext uri="{FF2B5EF4-FFF2-40B4-BE49-F238E27FC236}">
                <a16:creationId xmlns:a16="http://schemas.microsoft.com/office/drawing/2014/main" id="{73A1E4E1-2B62-46EF-AD25-A49221C76B96}"/>
              </a:ext>
            </a:extLst>
          </p:cNvPr>
          <p:cNvSpPr/>
          <p:nvPr/>
        </p:nvSpPr>
        <p:spPr>
          <a:xfrm>
            <a:off x="6139960" y="1595231"/>
            <a:ext cx="2781300" cy="2666997"/>
          </a:xfrm>
          <a:prstGeom prst="star5">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7 Points 4">
            <a:extLst>
              <a:ext uri="{FF2B5EF4-FFF2-40B4-BE49-F238E27FC236}">
                <a16:creationId xmlns:a16="http://schemas.microsoft.com/office/drawing/2014/main" id="{80A8BFD6-F04C-47EA-82D9-E55D630159ED}"/>
              </a:ext>
            </a:extLst>
          </p:cNvPr>
          <p:cNvSpPr/>
          <p:nvPr/>
        </p:nvSpPr>
        <p:spPr>
          <a:xfrm>
            <a:off x="75028" y="4347505"/>
            <a:ext cx="2743200" cy="2057396"/>
          </a:xfrm>
          <a:prstGeom prst="star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bbon: Tilted Up 5">
            <a:extLst>
              <a:ext uri="{FF2B5EF4-FFF2-40B4-BE49-F238E27FC236}">
                <a16:creationId xmlns:a16="http://schemas.microsoft.com/office/drawing/2014/main" id="{530731D7-EB71-4387-9B48-A76FAADBE685}"/>
              </a:ext>
            </a:extLst>
          </p:cNvPr>
          <p:cNvSpPr/>
          <p:nvPr/>
        </p:nvSpPr>
        <p:spPr>
          <a:xfrm>
            <a:off x="5604216" y="5141786"/>
            <a:ext cx="3390900" cy="1002294"/>
          </a:xfrm>
          <a:prstGeom prst="ribbon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B7A65D-8C90-4EE5-8E98-3A119B0D51DC}"/>
              </a:ext>
            </a:extLst>
          </p:cNvPr>
          <p:cNvSpPr txBox="1"/>
          <p:nvPr/>
        </p:nvSpPr>
        <p:spPr>
          <a:xfrm>
            <a:off x="575896" y="2538469"/>
            <a:ext cx="1447800" cy="523220"/>
          </a:xfrm>
          <a:prstGeom prst="rect">
            <a:avLst/>
          </a:prstGeom>
          <a:noFill/>
        </p:spPr>
        <p:txBody>
          <a:bodyPr wrap="square" rtlCol="0">
            <a:spAutoFit/>
          </a:bodyPr>
          <a:lstStyle/>
          <a:p>
            <a:r>
              <a:rPr lang="en-US" sz="2800" b="1" dirty="0"/>
              <a:t>WHAT?</a:t>
            </a:r>
          </a:p>
        </p:txBody>
      </p:sp>
      <p:sp>
        <p:nvSpPr>
          <p:cNvPr id="20" name="TextBox 19">
            <a:extLst>
              <a:ext uri="{FF2B5EF4-FFF2-40B4-BE49-F238E27FC236}">
                <a16:creationId xmlns:a16="http://schemas.microsoft.com/office/drawing/2014/main" id="{8CA3659E-D033-4794-AFA5-2962DEE7ADAA}"/>
              </a:ext>
            </a:extLst>
          </p:cNvPr>
          <p:cNvSpPr txBox="1"/>
          <p:nvPr/>
        </p:nvSpPr>
        <p:spPr>
          <a:xfrm>
            <a:off x="6877342" y="2706726"/>
            <a:ext cx="1447800" cy="523220"/>
          </a:xfrm>
          <a:prstGeom prst="rect">
            <a:avLst/>
          </a:prstGeom>
          <a:noFill/>
        </p:spPr>
        <p:txBody>
          <a:bodyPr wrap="square" rtlCol="0">
            <a:spAutoFit/>
          </a:bodyPr>
          <a:lstStyle/>
          <a:p>
            <a:r>
              <a:rPr lang="en-US" sz="2800" b="1" dirty="0"/>
              <a:t>WHY?</a:t>
            </a:r>
          </a:p>
        </p:txBody>
      </p:sp>
      <p:sp>
        <p:nvSpPr>
          <p:cNvPr id="21" name="TextBox 20">
            <a:extLst>
              <a:ext uri="{FF2B5EF4-FFF2-40B4-BE49-F238E27FC236}">
                <a16:creationId xmlns:a16="http://schemas.microsoft.com/office/drawing/2014/main" id="{B89DF139-0250-4EAC-B4A3-0E9E13E632A2}"/>
              </a:ext>
            </a:extLst>
          </p:cNvPr>
          <p:cNvSpPr txBox="1"/>
          <p:nvPr/>
        </p:nvSpPr>
        <p:spPr>
          <a:xfrm>
            <a:off x="744416" y="5212296"/>
            <a:ext cx="1447800" cy="523220"/>
          </a:xfrm>
          <a:prstGeom prst="rect">
            <a:avLst/>
          </a:prstGeom>
          <a:noFill/>
        </p:spPr>
        <p:txBody>
          <a:bodyPr wrap="square" rtlCol="0">
            <a:spAutoFit/>
          </a:bodyPr>
          <a:lstStyle/>
          <a:p>
            <a:r>
              <a:rPr lang="en-US" sz="2800" b="1" dirty="0"/>
              <a:t>WHERE?</a:t>
            </a:r>
          </a:p>
        </p:txBody>
      </p:sp>
      <p:sp>
        <p:nvSpPr>
          <p:cNvPr id="22" name="TextBox 21">
            <a:extLst>
              <a:ext uri="{FF2B5EF4-FFF2-40B4-BE49-F238E27FC236}">
                <a16:creationId xmlns:a16="http://schemas.microsoft.com/office/drawing/2014/main" id="{92945068-3505-48EF-B916-E3EB47DD0A53}"/>
              </a:ext>
            </a:extLst>
          </p:cNvPr>
          <p:cNvSpPr txBox="1"/>
          <p:nvPr/>
        </p:nvSpPr>
        <p:spPr>
          <a:xfrm>
            <a:off x="6705600" y="5335389"/>
            <a:ext cx="1447800" cy="523220"/>
          </a:xfrm>
          <a:prstGeom prst="rect">
            <a:avLst/>
          </a:prstGeom>
          <a:noFill/>
        </p:spPr>
        <p:txBody>
          <a:bodyPr wrap="square" rtlCol="0">
            <a:spAutoFit/>
          </a:bodyPr>
          <a:lstStyle/>
          <a:p>
            <a:r>
              <a:rPr lang="en-US" sz="2800" b="1" dirty="0"/>
              <a:t>HOW?</a:t>
            </a:r>
          </a:p>
        </p:txBody>
      </p:sp>
      <p:cxnSp>
        <p:nvCxnSpPr>
          <p:cNvPr id="23" name="Straight Arrow Connector 22">
            <a:extLst>
              <a:ext uri="{FF2B5EF4-FFF2-40B4-BE49-F238E27FC236}">
                <a16:creationId xmlns:a16="http://schemas.microsoft.com/office/drawing/2014/main" id="{D646F3FC-1136-4CA7-903F-204DDC14A434}"/>
              </a:ext>
            </a:extLst>
          </p:cNvPr>
          <p:cNvCxnSpPr>
            <a:cxnSpLocks/>
          </p:cNvCxnSpPr>
          <p:nvPr/>
        </p:nvCxnSpPr>
        <p:spPr>
          <a:xfrm>
            <a:off x="2524565" y="2538469"/>
            <a:ext cx="4352777" cy="69147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8DD61D22-233E-4714-A3A7-F8A5E3AB1C9D}"/>
              </a:ext>
            </a:extLst>
          </p:cNvPr>
          <p:cNvCxnSpPr>
            <a:cxnSpLocks/>
          </p:cNvCxnSpPr>
          <p:nvPr/>
        </p:nvCxnSpPr>
        <p:spPr>
          <a:xfrm flipH="1">
            <a:off x="2524565" y="3420449"/>
            <a:ext cx="4352777" cy="1767898"/>
          </a:xfrm>
          <a:prstGeom prst="straightConnector1">
            <a:avLst/>
          </a:prstGeom>
          <a:ln w="57150">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3DE6A98D-2793-4678-9440-F5111AEFF472}"/>
              </a:ext>
            </a:extLst>
          </p:cNvPr>
          <p:cNvCxnSpPr>
            <a:cxnSpLocks/>
          </p:cNvCxnSpPr>
          <p:nvPr/>
        </p:nvCxnSpPr>
        <p:spPr>
          <a:xfrm>
            <a:off x="2896185" y="5642933"/>
            <a:ext cx="3047415" cy="92583"/>
          </a:xfrm>
          <a:prstGeom prst="straightConnector1">
            <a:avLst/>
          </a:prstGeom>
          <a:ln w="5715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F301489A-3EB9-40A4-9DB2-154835CCCD20}"/>
              </a:ext>
            </a:extLst>
          </p:cNvPr>
          <p:cNvSpPr/>
          <p:nvPr/>
        </p:nvSpPr>
        <p:spPr>
          <a:xfrm>
            <a:off x="2115724" y="2767695"/>
            <a:ext cx="1770476" cy="1200329"/>
          </a:xfrm>
          <a:prstGeom prst="rect">
            <a:avLst/>
          </a:prstGeom>
        </p:spPr>
        <p:txBody>
          <a:bodyPr wrap="square">
            <a:spAutoFit/>
          </a:bodyPr>
          <a:lstStyle/>
          <a:p>
            <a:pPr algn="ctr"/>
            <a:r>
              <a:rPr lang="en-US" sz="2400" b="1" i="1" dirty="0"/>
              <a:t>Thesis </a:t>
            </a:r>
          </a:p>
          <a:p>
            <a:pPr algn="ctr"/>
            <a:r>
              <a:rPr lang="en-US" sz="2400" b="1" i="1" dirty="0"/>
              <a:t>&amp; Dissertation </a:t>
            </a:r>
          </a:p>
        </p:txBody>
      </p:sp>
      <p:sp>
        <p:nvSpPr>
          <p:cNvPr id="32" name="Rectangle 31">
            <a:extLst>
              <a:ext uri="{FF2B5EF4-FFF2-40B4-BE49-F238E27FC236}">
                <a16:creationId xmlns:a16="http://schemas.microsoft.com/office/drawing/2014/main" id="{BE664BA2-E059-4585-B11F-5DBBE0506BF1}"/>
              </a:ext>
            </a:extLst>
          </p:cNvPr>
          <p:cNvSpPr/>
          <p:nvPr/>
        </p:nvSpPr>
        <p:spPr>
          <a:xfrm>
            <a:off x="7713201" y="1599280"/>
            <a:ext cx="1430799" cy="1077218"/>
          </a:xfrm>
          <a:prstGeom prst="rect">
            <a:avLst/>
          </a:prstGeom>
        </p:spPr>
        <p:txBody>
          <a:bodyPr wrap="square">
            <a:spAutoFit/>
          </a:bodyPr>
          <a:lstStyle/>
          <a:p>
            <a:pPr algn="ctr"/>
            <a:r>
              <a:rPr lang="en-US" sz="3200" b="1" i="1" dirty="0"/>
              <a:t>??? As book</a:t>
            </a:r>
          </a:p>
        </p:txBody>
      </p:sp>
      <p:sp>
        <p:nvSpPr>
          <p:cNvPr id="33" name="Rectangle 32">
            <a:extLst>
              <a:ext uri="{FF2B5EF4-FFF2-40B4-BE49-F238E27FC236}">
                <a16:creationId xmlns:a16="http://schemas.microsoft.com/office/drawing/2014/main" id="{81D704DF-2D9D-4FF9-A8AB-863EAB201E7C}"/>
              </a:ext>
            </a:extLst>
          </p:cNvPr>
          <p:cNvSpPr/>
          <p:nvPr/>
        </p:nvSpPr>
        <p:spPr>
          <a:xfrm>
            <a:off x="2208040" y="4981675"/>
            <a:ext cx="2554460" cy="1200329"/>
          </a:xfrm>
          <a:prstGeom prst="rect">
            <a:avLst/>
          </a:prstGeom>
        </p:spPr>
        <p:txBody>
          <a:bodyPr wrap="square">
            <a:spAutoFit/>
          </a:bodyPr>
          <a:lstStyle/>
          <a:p>
            <a:pPr algn="ctr"/>
            <a:r>
              <a:rPr lang="en-US" sz="2400" b="1" i="1" dirty="0"/>
              <a:t>Free </a:t>
            </a:r>
          </a:p>
          <a:p>
            <a:pPr algn="ctr"/>
            <a:r>
              <a:rPr lang="en-US" sz="2400" b="1" i="1" dirty="0"/>
              <a:t>&amp; </a:t>
            </a:r>
          </a:p>
          <a:p>
            <a:pPr algn="ctr"/>
            <a:r>
              <a:rPr lang="en-US" sz="2400" b="1" i="1" dirty="0"/>
              <a:t>Foreign Countries </a:t>
            </a:r>
          </a:p>
        </p:txBody>
      </p:sp>
      <p:sp>
        <p:nvSpPr>
          <p:cNvPr id="34" name="Rectangle 33">
            <a:extLst>
              <a:ext uri="{FF2B5EF4-FFF2-40B4-BE49-F238E27FC236}">
                <a16:creationId xmlns:a16="http://schemas.microsoft.com/office/drawing/2014/main" id="{C63A44FD-C072-4A26-AA80-6CCE49AA8C97}"/>
              </a:ext>
            </a:extLst>
          </p:cNvPr>
          <p:cNvSpPr/>
          <p:nvPr/>
        </p:nvSpPr>
        <p:spPr>
          <a:xfrm>
            <a:off x="6658124" y="6109538"/>
            <a:ext cx="1770476" cy="461665"/>
          </a:xfrm>
          <a:prstGeom prst="rect">
            <a:avLst/>
          </a:prstGeom>
        </p:spPr>
        <p:txBody>
          <a:bodyPr wrap="square">
            <a:spAutoFit/>
          </a:bodyPr>
          <a:lstStyle/>
          <a:p>
            <a:pPr algn="ctr"/>
            <a:r>
              <a:rPr lang="en-US" sz="2400" b="1" i="1" dirty="0"/>
              <a:t>ISBN</a:t>
            </a:r>
          </a:p>
        </p:txBody>
      </p:sp>
    </p:spTree>
    <p:extLst>
      <p:ext uri="{BB962C8B-B14F-4D97-AF65-F5344CB8AC3E}">
        <p14:creationId xmlns:p14="http://schemas.microsoft.com/office/powerpoint/2010/main" val="35796515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p:bldP spid="20" grpId="0"/>
      <p:bldP spid="21" grpId="0"/>
      <p:bldP spid="22"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It really matters</a:t>
            </a:r>
          </a:p>
        </p:txBody>
      </p:sp>
      <p:sp>
        <p:nvSpPr>
          <p:cNvPr id="13" name="Date Placeholder 12"/>
          <p:cNvSpPr>
            <a:spLocks noGrp="1"/>
          </p:cNvSpPr>
          <p:nvPr>
            <p:ph type="dt" sz="half" idx="10"/>
          </p:nvPr>
        </p:nvSpPr>
        <p:spPr>
          <a:xfrm>
            <a:off x="22274" y="6595403"/>
            <a:ext cx="2133600" cy="228600"/>
          </a:xfrm>
        </p:spPr>
        <p:txBody>
          <a:bodyPr/>
          <a:lstStyle/>
          <a:p>
            <a:fld id="{C1DB9A3C-512F-453C-9BD7-9BC1FC8FFE56}"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7</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EEC246-D4A1-4F46-9283-230D98EF8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61756"/>
            <a:ext cx="9144000" cy="5399640"/>
          </a:xfrm>
          <a:prstGeom prst="rect">
            <a:avLst/>
          </a:prstGeom>
        </p:spPr>
      </p:pic>
    </p:spTree>
    <p:extLst>
      <p:ext uri="{BB962C8B-B14F-4D97-AF65-F5344CB8AC3E}">
        <p14:creationId xmlns:p14="http://schemas.microsoft.com/office/powerpoint/2010/main" val="3435850842"/>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2023696" y="1122484"/>
            <a:ext cx="7120304" cy="5438918"/>
          </a:xfrm>
        </p:spPr>
        <p:txBody>
          <a:bodyPr>
            <a:normAutofit fontScale="92500" lnSpcReduction="10000"/>
          </a:bodyPr>
          <a:lstStyle/>
          <a:p>
            <a:pPr marL="457200" lvl="1" indent="0" algn="just">
              <a:buNone/>
            </a:pPr>
            <a:r>
              <a:rPr lang="en-US" sz="4400" b="1" dirty="0">
                <a:solidFill>
                  <a:srgbClr val="002060"/>
                </a:solidFill>
              </a:rPr>
              <a:t>Publication:- General</a:t>
            </a:r>
          </a:p>
          <a:p>
            <a:pPr lvl="1" algn="just">
              <a:buFont typeface="Wingdings" panose="05000000000000000000" pitchFamily="2" charset="2"/>
              <a:buChar char="Ø"/>
            </a:pPr>
            <a:r>
              <a:rPr lang="en-US" sz="4400" b="1" dirty="0"/>
              <a:t>Thesis &amp; Dissertation</a:t>
            </a:r>
          </a:p>
          <a:p>
            <a:pPr marL="1200150" lvl="1" indent="-742950" algn="just">
              <a:buAutoNum type="arabicPeriod"/>
            </a:pPr>
            <a:r>
              <a:rPr lang="en-US" sz="4400" dirty="0"/>
              <a:t>Basically an exercise</a:t>
            </a:r>
          </a:p>
          <a:p>
            <a:pPr marL="1200150" lvl="1" indent="-742950" algn="just">
              <a:buFont typeface="Arial" pitchFamily="34" charset="0"/>
              <a:buAutoNum type="arabicPeriod"/>
            </a:pPr>
            <a:r>
              <a:rPr lang="en-US" sz="4400" dirty="0"/>
              <a:t>Work to prove something through findings</a:t>
            </a:r>
          </a:p>
          <a:p>
            <a:pPr marL="1200150" lvl="1" indent="-742950" algn="just">
              <a:buFont typeface="Arial" pitchFamily="34" charset="0"/>
              <a:buAutoNum type="arabicPeriod"/>
            </a:pPr>
            <a:r>
              <a:rPr lang="en-US" sz="4400" dirty="0"/>
              <a:t>It might be a case/part (to show how much you know).</a:t>
            </a:r>
          </a:p>
          <a:p>
            <a:pPr marL="457200" lvl="1" indent="0" algn="just">
              <a:buNone/>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72A1B418-A990-4F6D-85A6-73E7CAC7243C}"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8</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Explosion: 8 Points 17">
            <a:extLst>
              <a:ext uri="{FF2B5EF4-FFF2-40B4-BE49-F238E27FC236}">
                <a16:creationId xmlns:a16="http://schemas.microsoft.com/office/drawing/2014/main" id="{633377C9-5F74-4388-816C-CF0539C937D6}"/>
              </a:ext>
            </a:extLst>
          </p:cNvPr>
          <p:cNvSpPr/>
          <p:nvPr/>
        </p:nvSpPr>
        <p:spPr>
          <a:xfrm>
            <a:off x="16411" y="1664677"/>
            <a:ext cx="2449537" cy="242403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001F5C8-C27B-4DB1-AACE-1D970FD642B9}"/>
              </a:ext>
            </a:extLst>
          </p:cNvPr>
          <p:cNvSpPr txBox="1"/>
          <p:nvPr/>
        </p:nvSpPr>
        <p:spPr>
          <a:xfrm>
            <a:off x="575896" y="2483104"/>
            <a:ext cx="1447800" cy="523220"/>
          </a:xfrm>
          <a:prstGeom prst="rect">
            <a:avLst/>
          </a:prstGeom>
          <a:noFill/>
        </p:spPr>
        <p:txBody>
          <a:bodyPr wrap="square" rtlCol="0">
            <a:spAutoFit/>
          </a:bodyPr>
          <a:lstStyle/>
          <a:p>
            <a:r>
              <a:rPr lang="en-US" sz="2800" b="1" dirty="0"/>
              <a:t>WHAT?</a:t>
            </a:r>
          </a:p>
        </p:txBody>
      </p:sp>
    </p:spTree>
    <p:extLst>
      <p:ext uri="{BB962C8B-B14F-4D97-AF65-F5344CB8AC3E}">
        <p14:creationId xmlns:p14="http://schemas.microsoft.com/office/powerpoint/2010/main" val="11722968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 calcmode="lin" valueType="num">
                                      <p:cBhvr additive="base">
                                        <p:cTn id="1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additive="base">
                                        <p:cTn id="2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additive="base">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 calcmode="lin" valueType="num">
                                      <p:cBhvr additive="base">
                                        <p:cTn id="3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61241"/>
            <a:ext cx="7848600" cy="546003"/>
          </a:xfrm>
          <a:solidFill>
            <a:srgbClr val="002060"/>
          </a:solidFill>
        </p:spPr>
        <p:txBody>
          <a:bodyPr>
            <a:normAutofit fontScale="90000"/>
          </a:bodyPr>
          <a:lstStyle/>
          <a:p>
            <a:r>
              <a:rPr lang="en-US" b="1" dirty="0">
                <a:solidFill>
                  <a:srgbClr val="00B0F0"/>
                </a:solidFill>
                <a:latin typeface="Algerian" pitchFamily="82" charset="0"/>
              </a:rPr>
              <a:t>CB:- Publication</a:t>
            </a:r>
          </a:p>
        </p:txBody>
      </p:sp>
      <p:sp>
        <p:nvSpPr>
          <p:cNvPr id="10" name="Content Placeholder 9"/>
          <p:cNvSpPr>
            <a:spLocks noGrp="1"/>
          </p:cNvSpPr>
          <p:nvPr>
            <p:ph idx="1"/>
          </p:nvPr>
        </p:nvSpPr>
        <p:spPr>
          <a:xfrm>
            <a:off x="2023696" y="1122484"/>
            <a:ext cx="7120304" cy="5438918"/>
          </a:xfrm>
        </p:spPr>
        <p:txBody>
          <a:bodyPr>
            <a:normAutofit fontScale="92500" lnSpcReduction="10000"/>
          </a:bodyPr>
          <a:lstStyle/>
          <a:p>
            <a:pPr marL="457200" lvl="1" indent="0" algn="just">
              <a:buNone/>
            </a:pPr>
            <a:r>
              <a:rPr lang="en-US" sz="4400" b="1" dirty="0">
                <a:solidFill>
                  <a:srgbClr val="002060"/>
                </a:solidFill>
              </a:rPr>
              <a:t>Publication:- General</a:t>
            </a:r>
          </a:p>
          <a:p>
            <a:pPr lvl="1" algn="just">
              <a:buFont typeface="Wingdings" panose="05000000000000000000" pitchFamily="2" charset="2"/>
              <a:buChar char="Ø"/>
            </a:pPr>
            <a:r>
              <a:rPr lang="en-US" sz="4400" b="1" dirty="0"/>
              <a:t>Book</a:t>
            </a:r>
          </a:p>
          <a:p>
            <a:pPr marL="1200150" lvl="1" indent="-742950" algn="just">
              <a:buAutoNum type="arabicPeriod"/>
            </a:pPr>
            <a:r>
              <a:rPr lang="en-US" sz="4400" dirty="0"/>
              <a:t>Basically done as interest &amp; passion, contribution, reputation,…</a:t>
            </a:r>
          </a:p>
          <a:p>
            <a:pPr marL="1200150" lvl="1" indent="-742950" algn="just">
              <a:buAutoNum type="arabicPeriod"/>
            </a:pPr>
            <a:r>
              <a:rPr lang="en-US" sz="4400" dirty="0"/>
              <a:t>Mater of hard works and genuine efforts.</a:t>
            </a:r>
          </a:p>
          <a:p>
            <a:pPr marL="1200150" lvl="1" indent="-742950" algn="just">
              <a:buAutoNum type="arabicPeriod"/>
            </a:pPr>
            <a:r>
              <a:rPr lang="en-US" sz="4400" dirty="0"/>
              <a:t>Professionally-Sharing.</a:t>
            </a:r>
          </a:p>
          <a:p>
            <a:pPr marL="457200" lvl="1" indent="0" algn="just">
              <a:buNone/>
            </a:pPr>
            <a:endParaRPr lang="en-US" sz="4400" dirty="0"/>
          </a:p>
          <a:p>
            <a:pPr lvl="1" algn="just">
              <a:buFont typeface="Wingdings" panose="05000000000000000000" pitchFamily="2" charset="2"/>
              <a:buChar char="Ø"/>
            </a:pPr>
            <a:endParaRPr lang="en-US" sz="4400" dirty="0"/>
          </a:p>
          <a:p>
            <a:pPr lvl="1" algn="just">
              <a:buFont typeface="Wingdings" panose="05000000000000000000" pitchFamily="2" charset="2"/>
              <a:buChar char="Ø"/>
            </a:pPr>
            <a:endParaRPr lang="en-US" sz="4400" dirty="0"/>
          </a:p>
          <a:p>
            <a:pPr algn="just">
              <a:buNone/>
            </a:pPr>
            <a:endParaRPr lang="en-US" sz="4000" dirty="0">
              <a:solidFill>
                <a:srgbClr val="0070C0"/>
              </a:solidFill>
              <a:latin typeface="Bernard MT Condensed" pitchFamily="18" charset="0"/>
            </a:endParaRPr>
          </a:p>
        </p:txBody>
      </p:sp>
      <p:sp>
        <p:nvSpPr>
          <p:cNvPr id="13" name="Date Placeholder 12"/>
          <p:cNvSpPr>
            <a:spLocks noGrp="1"/>
          </p:cNvSpPr>
          <p:nvPr>
            <p:ph type="dt" sz="half" idx="10"/>
          </p:nvPr>
        </p:nvSpPr>
        <p:spPr>
          <a:xfrm>
            <a:off x="22274" y="6595403"/>
            <a:ext cx="2133600" cy="228600"/>
          </a:xfrm>
        </p:spPr>
        <p:txBody>
          <a:bodyPr/>
          <a:lstStyle/>
          <a:p>
            <a:fld id="{72A1B418-A990-4F6D-85A6-73E7CAC7243C}" type="datetime4">
              <a:rPr lang="en-US" smtClean="0"/>
              <a:t>May 17, 2020</a:t>
            </a:fld>
            <a:endParaRPr lang="en-US" dirty="0"/>
          </a:p>
        </p:txBody>
      </p:sp>
      <p:sp>
        <p:nvSpPr>
          <p:cNvPr id="15" name="Footer Placeholder 14"/>
          <p:cNvSpPr>
            <a:spLocks noGrp="1"/>
          </p:cNvSpPr>
          <p:nvPr>
            <p:ph type="ftr" sz="quarter" idx="11"/>
          </p:nvPr>
        </p:nvSpPr>
        <p:spPr>
          <a:xfrm>
            <a:off x="2628900" y="6610643"/>
            <a:ext cx="3886200" cy="228600"/>
          </a:xfrm>
        </p:spPr>
        <p:txBody>
          <a:bodyPr/>
          <a:lstStyle/>
          <a:p>
            <a:r>
              <a:rPr lang="en-US"/>
              <a:t>Hemlal Bhattarai, DRIL, JNEC, RUB for TORMP-2020</a:t>
            </a:r>
            <a:endParaRPr lang="en-US" dirty="0"/>
          </a:p>
        </p:txBody>
      </p:sp>
      <p:sp>
        <p:nvSpPr>
          <p:cNvPr id="14" name="Slide Number Placeholder 13"/>
          <p:cNvSpPr>
            <a:spLocks noGrp="1"/>
          </p:cNvSpPr>
          <p:nvPr>
            <p:ph type="sldNum" sz="quarter" idx="12"/>
          </p:nvPr>
        </p:nvSpPr>
        <p:spPr>
          <a:xfrm>
            <a:off x="6988126" y="6629400"/>
            <a:ext cx="2133600" cy="228600"/>
          </a:xfrm>
        </p:spPr>
        <p:txBody>
          <a:bodyPr/>
          <a:lstStyle/>
          <a:p>
            <a:fld id="{C9E62912-A57B-4EA4-B760-2A9E577EAAFF}" type="slidenum">
              <a:rPr lang="en-US" smtClean="0"/>
              <a:pPr/>
              <a:t>9</a:t>
            </a:fld>
            <a:endParaRPr lang="en-US" dirty="0"/>
          </a:p>
        </p:txBody>
      </p:sp>
      <p:sp>
        <p:nvSpPr>
          <p:cNvPr id="11" name="Content Placeholder 9"/>
          <p:cNvSpPr txBox="1">
            <a:spLocks/>
          </p:cNvSpPr>
          <p:nvPr/>
        </p:nvSpPr>
        <p:spPr>
          <a:xfrm>
            <a:off x="0" y="0"/>
            <a:ext cx="7848600" cy="609600"/>
          </a:xfrm>
          <a:prstGeom prst="rect">
            <a:avLst/>
          </a:prstGeom>
        </p:spPr>
        <p:txBody>
          <a:bodyPr vert="horz" lIns="91440" tIns="45720" rIns="91440" bIns="45720" rtlCol="0">
            <a:normAutofit fontScale="55000" lnSpcReduction="20000"/>
          </a:bodyPr>
          <a:lstStyle/>
          <a:p>
            <a:pPr lvl="0" algn="ctr">
              <a:buNone/>
              <a:defRPr/>
            </a:pPr>
            <a:r>
              <a:rPr lang="en-US" sz="3600" b="1" dirty="0">
                <a:solidFill>
                  <a:srgbClr val="7030A0"/>
                </a:solidFill>
                <a:latin typeface="Algerian" pitchFamily="82" charset="0"/>
              </a:rPr>
              <a:t>Two days online International training on research manuscript drafting and publishing</a:t>
            </a:r>
            <a:endParaRPr lang="en-US" sz="3600" dirty="0">
              <a:solidFill>
                <a:srgbClr val="0070C0"/>
              </a:solidFill>
              <a:latin typeface="Bernard MT Condensed" pitchFamily="18" charset="0"/>
            </a:endParaRPr>
          </a:p>
        </p:txBody>
      </p:sp>
      <p:pic>
        <p:nvPicPr>
          <p:cNvPr id="4" name="Picture 3">
            <a:extLst>
              <a:ext uri="{FF2B5EF4-FFF2-40B4-BE49-F238E27FC236}">
                <a16:creationId xmlns:a16="http://schemas.microsoft.com/office/drawing/2014/main" id="{704067EE-1F1C-4F51-AA45-B64B6C4BD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0"/>
            <a:ext cx="1295400" cy="1092006"/>
          </a:xfrm>
          <a:prstGeom prst="rect">
            <a:avLst/>
          </a:prstGeom>
        </p:spPr>
      </p:pic>
      <p:cxnSp>
        <p:nvCxnSpPr>
          <p:cNvPr id="12" name="Straight Connector 11">
            <a:extLst>
              <a:ext uri="{FF2B5EF4-FFF2-40B4-BE49-F238E27FC236}">
                <a16:creationId xmlns:a16="http://schemas.microsoft.com/office/drawing/2014/main" id="{A8A7CCDF-30F1-4D03-9278-D992CB9DD127}"/>
              </a:ext>
            </a:extLst>
          </p:cNvPr>
          <p:cNvCxnSpPr/>
          <p:nvPr/>
        </p:nvCxnSpPr>
        <p:spPr>
          <a:xfrm>
            <a:off x="0" y="659540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CC7315-7DE5-4667-9D80-7F0B19A5092A}"/>
              </a:ext>
            </a:extLst>
          </p:cNvPr>
          <p:cNvCxnSpPr>
            <a:cxnSpLocks/>
          </p:cNvCxnSpPr>
          <p:nvPr/>
        </p:nvCxnSpPr>
        <p:spPr>
          <a:xfrm>
            <a:off x="-22274" y="1122484"/>
            <a:ext cx="9188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FB938F-2F8A-4A86-A797-F41ABA7929BA}"/>
              </a:ext>
            </a:extLst>
          </p:cNvPr>
          <p:cNvCxnSpPr>
            <a:cxnSpLocks/>
          </p:cNvCxnSpPr>
          <p:nvPr/>
        </p:nvCxnSpPr>
        <p:spPr>
          <a:xfrm>
            <a:off x="-22274" y="557724"/>
            <a:ext cx="7870874" cy="126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D84E5F49-7296-4D13-8D4A-C9518EDD6591}"/>
              </a:ext>
            </a:extLst>
          </p:cNvPr>
          <p:cNvSpPr/>
          <p:nvPr/>
        </p:nvSpPr>
        <p:spPr>
          <a:xfrm>
            <a:off x="27214" y="1531691"/>
            <a:ext cx="2781300" cy="2666997"/>
          </a:xfrm>
          <a:prstGeom prst="star5">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A067AFB-A11C-434F-87BC-F49D71596A07}"/>
              </a:ext>
            </a:extLst>
          </p:cNvPr>
          <p:cNvSpPr txBox="1"/>
          <p:nvPr/>
        </p:nvSpPr>
        <p:spPr>
          <a:xfrm>
            <a:off x="914400" y="2705432"/>
            <a:ext cx="1447800" cy="523220"/>
          </a:xfrm>
          <a:prstGeom prst="rect">
            <a:avLst/>
          </a:prstGeom>
          <a:noFill/>
        </p:spPr>
        <p:txBody>
          <a:bodyPr wrap="square" rtlCol="0">
            <a:spAutoFit/>
          </a:bodyPr>
          <a:lstStyle/>
          <a:p>
            <a:r>
              <a:rPr lang="en-US" sz="2800" b="1" dirty="0"/>
              <a:t>WHY?</a:t>
            </a:r>
          </a:p>
        </p:txBody>
      </p:sp>
    </p:spTree>
    <p:extLst>
      <p:ext uri="{BB962C8B-B14F-4D97-AF65-F5344CB8AC3E}">
        <p14:creationId xmlns:p14="http://schemas.microsoft.com/office/powerpoint/2010/main" val="5724475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 calcmode="lin" valueType="num">
                                      <p:cBhvr additive="base">
                                        <p:cTn id="1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additive="base">
                                        <p:cTn id="2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additive="base">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 calcmode="lin" valueType="num">
                                      <p:cBhvr additive="base">
                                        <p:cTn id="3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2420</TotalTime>
  <Words>3421</Words>
  <Application>Microsoft Office PowerPoint</Application>
  <PresentationFormat>On-screen Show (4:3)</PresentationFormat>
  <Paragraphs>532</Paragraphs>
  <Slides>41</Slides>
  <Notes>20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4" baseType="lpstr">
      <vt:lpstr>Algerian</vt:lpstr>
      <vt:lpstr>Arial</vt:lpstr>
      <vt:lpstr>Arial</vt:lpstr>
      <vt:lpstr>Arial Narrow</vt:lpstr>
      <vt:lpstr>Bernard MT Condensed</vt:lpstr>
      <vt:lpstr>Calibri</vt:lpstr>
      <vt:lpstr>Cooper Black</vt:lpstr>
      <vt:lpstr>HelveticaNeueLTStd-Roman</vt:lpstr>
      <vt:lpstr>Imprint MT Shadow</vt:lpstr>
      <vt:lpstr>proxima-nova</vt:lpstr>
      <vt:lpstr>Wingdings</vt:lpstr>
      <vt:lpstr>Office Theme</vt:lpstr>
      <vt:lpstr>Clip</vt:lpstr>
      <vt:lpstr>PowerPoint Presentation</vt:lpstr>
      <vt:lpstr>Outlines</vt:lpstr>
      <vt:lpstr>background</vt:lpstr>
      <vt:lpstr>background</vt:lpstr>
      <vt:lpstr>Ice-breaking </vt:lpstr>
      <vt:lpstr>CB:- Publication</vt:lpstr>
      <vt:lpstr>It really matters</vt:lpstr>
      <vt:lpstr>CB:- Publication</vt:lpstr>
      <vt:lpstr>CB:- Publication</vt:lpstr>
      <vt:lpstr>CB:- Publication</vt:lpstr>
      <vt:lpstr>CB:- Publication</vt:lpstr>
      <vt:lpstr>CB:- Publication</vt:lpstr>
      <vt:lpstr>CB:- Publication</vt:lpstr>
      <vt:lpstr>CB:- Publication</vt:lpstr>
      <vt:lpstr>background</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CB:- Publication</vt:lpstr>
      <vt:lpstr>Always worth….</vt:lpstr>
      <vt:lpstr>CB:- Publication</vt:lpstr>
      <vt:lpstr>Maybe yours too…</vt:lpstr>
      <vt:lpstr>PowerPoint Presentation</vt:lpstr>
    </vt:vector>
  </TitlesOfParts>
  <Company>JNPoly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DEVELOPED BY;</dc:title>
  <dc:creator>Gyen</dc:creator>
  <cp:lastModifiedBy>Hemlal Bhattarai</cp:lastModifiedBy>
  <cp:revision>383</cp:revision>
  <dcterms:created xsi:type="dcterms:W3CDTF">2010-07-29T07:51:54Z</dcterms:created>
  <dcterms:modified xsi:type="dcterms:W3CDTF">2020-05-17T05:38:42Z</dcterms:modified>
</cp:coreProperties>
</file>